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13"/>
  </p:notesMasterIdLst>
  <p:handoutMasterIdLst>
    <p:handoutMasterId r:id="rId14"/>
  </p:handoutMasterIdLst>
  <p:sldIdLst>
    <p:sldId id="257" r:id="rId5"/>
    <p:sldId id="274" r:id="rId6"/>
    <p:sldId id="275" r:id="rId7"/>
    <p:sldId id="291" r:id="rId8"/>
    <p:sldId id="278" r:id="rId9"/>
    <p:sldId id="285" r:id="rId10"/>
    <p:sldId id="288" r:id="rId11"/>
    <p:sldId id="28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493" autoAdjust="0"/>
  </p:normalViewPr>
  <p:slideViewPr>
    <p:cSldViewPr snapToGrid="0" snapToObjects="1">
      <p:cViewPr varScale="1">
        <p:scale>
          <a:sx n="49" d="100"/>
          <a:sy n="49" d="100"/>
        </p:scale>
        <p:origin x="1336" y="48"/>
      </p:cViewPr>
      <p:guideLst/>
    </p:cSldViewPr>
  </p:slideViewPr>
  <p:notesTextViewPr>
    <p:cViewPr>
      <p:scale>
        <a:sx n="1" d="1"/>
        <a:sy n="1" d="1"/>
      </p:scale>
      <p:origin x="0" y="0"/>
    </p:cViewPr>
  </p:notesTextViewPr>
  <p:notesViewPr>
    <p:cSldViewPr snapToGrid="0" snapToObjects="1">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939FE9-0B2E-4997-BA24-44FF9669BA9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0AE1028-7A43-40A3-A2EC-124FFB073D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8B3D3C9-ED3E-4430-A8CA-03711A676035}" type="datetimeFigureOut">
              <a:rPr lang="en-US" smtClean="0"/>
              <a:t>8/15/2024</a:t>
            </a:fld>
            <a:endParaRPr lang="en-US" dirty="0"/>
          </a:p>
        </p:txBody>
      </p:sp>
      <p:sp>
        <p:nvSpPr>
          <p:cNvPr id="4" name="Footer Placeholder 3">
            <a:extLst>
              <a:ext uri="{FF2B5EF4-FFF2-40B4-BE49-F238E27FC236}">
                <a16:creationId xmlns:a16="http://schemas.microsoft.com/office/drawing/2014/main" id="{8ACACB66-3B0A-415A-9449-9278044DA54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F9B7EC22-6F70-469D-B720-84BF796C51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94CC5C-2831-4FAC-8076-6410B257E0B7}" type="slidenum">
              <a:rPr lang="en-US" smtClean="0"/>
              <a:t>‹#›</a:t>
            </a:fld>
            <a:endParaRPr lang="en-US" dirty="0"/>
          </a:p>
        </p:txBody>
      </p:sp>
    </p:spTree>
    <p:extLst>
      <p:ext uri="{BB962C8B-B14F-4D97-AF65-F5344CB8AC3E}">
        <p14:creationId xmlns:p14="http://schemas.microsoft.com/office/powerpoint/2010/main" val="950983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E67E2B-6215-4DB6-B113-75ACD1123374}" type="datetimeFigureOut">
              <a:rPr lang="en-US" smtClean="0"/>
              <a:t>8/15/2024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BC8106-034A-47C1-ADA6-0A1F9E0E7474}" type="slidenum">
              <a:rPr lang="en-US" smtClean="0"/>
              <a:t>‹#›</a:t>
            </a:fld>
            <a:endParaRPr lang="en-US" dirty="0"/>
          </a:p>
        </p:txBody>
      </p:sp>
    </p:spTree>
    <p:extLst>
      <p:ext uri="{BB962C8B-B14F-4D97-AF65-F5344CB8AC3E}">
        <p14:creationId xmlns:p14="http://schemas.microsoft.com/office/powerpoint/2010/main" val="2880787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following presentation will provide an overview for the CISA Procurement process for all faculty and staff.</a:t>
            </a:r>
          </a:p>
        </p:txBody>
      </p:sp>
      <p:sp>
        <p:nvSpPr>
          <p:cNvPr id="4" name="Slide Number Placeholder 3"/>
          <p:cNvSpPr>
            <a:spLocks noGrp="1"/>
          </p:cNvSpPr>
          <p:nvPr>
            <p:ph type="sldNum" sz="quarter" idx="5"/>
          </p:nvPr>
        </p:nvSpPr>
        <p:spPr/>
        <p:txBody>
          <a:bodyPr/>
          <a:lstStyle/>
          <a:p>
            <a:fld id="{46BC8106-034A-47C1-ADA6-0A1F9E0E7474}" type="slidenum">
              <a:rPr lang="en-US" smtClean="0"/>
              <a:t>1</a:t>
            </a:fld>
            <a:endParaRPr lang="en-US" dirty="0"/>
          </a:p>
        </p:txBody>
      </p:sp>
    </p:spTree>
    <p:extLst>
      <p:ext uri="{BB962C8B-B14F-4D97-AF65-F5344CB8AC3E}">
        <p14:creationId xmlns:p14="http://schemas.microsoft.com/office/powerpoint/2010/main" val="3095859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ensure your ticket is handled in a timely manner, please ensure all necessary documentation is attached. The examples above may or may not apply to your specific need. If you are unsure off the type of documentation you need to attach to your WRIKE ticket, you can review the CISA Business Services Guide, hyperlinked in the above slide, for more information. </a:t>
            </a:r>
          </a:p>
          <a:p>
            <a:endParaRPr lang="en-US" dirty="0"/>
          </a:p>
          <a:p>
            <a:r>
              <a:rPr lang="en-US" dirty="0"/>
              <a:t>If you still have questions or concerns regarding the additional materials for the purchase or reimbursement request, please contact a Finance Team member. We are more than happy to discuss the documents with you!</a:t>
            </a:r>
          </a:p>
          <a:p>
            <a:endParaRPr lang="en-US" dirty="0"/>
          </a:p>
          <a:p>
            <a:r>
              <a:rPr lang="en-US" dirty="0"/>
              <a:t>Also, if you submit a request without the applicable documentation, the request may be delayed.</a:t>
            </a:r>
          </a:p>
        </p:txBody>
      </p:sp>
      <p:sp>
        <p:nvSpPr>
          <p:cNvPr id="4" name="Slide Number Placeholder 3"/>
          <p:cNvSpPr>
            <a:spLocks noGrp="1"/>
          </p:cNvSpPr>
          <p:nvPr>
            <p:ph type="sldNum" sz="quarter" idx="5"/>
          </p:nvPr>
        </p:nvSpPr>
        <p:spPr/>
        <p:txBody>
          <a:bodyPr/>
          <a:lstStyle/>
          <a:p>
            <a:fld id="{46BC8106-034A-47C1-ADA6-0A1F9E0E7474}" type="slidenum">
              <a:rPr lang="en-US" smtClean="0"/>
              <a:t>2</a:t>
            </a:fld>
            <a:endParaRPr lang="en-US" dirty="0"/>
          </a:p>
        </p:txBody>
      </p:sp>
    </p:spTree>
    <p:extLst>
      <p:ext uri="{BB962C8B-B14F-4D97-AF65-F5344CB8AC3E}">
        <p14:creationId xmlns:p14="http://schemas.microsoft.com/office/powerpoint/2010/main" val="2634270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requests require additional forms that can be located on the Finance and Business Support page, hyperlinked above. It is important to download the applicable form, fill it out to the best of your knowledge, and attach it to the WRIKE form. </a:t>
            </a:r>
          </a:p>
          <a:p>
            <a:endParaRPr lang="en-US" dirty="0"/>
          </a:p>
          <a:p>
            <a:r>
              <a:rPr lang="en-US" dirty="0"/>
              <a:t>If you are planning a business meal, such as an on-campus meeting, the Business Meal Form must be filled out, signed, and returned prior to the event taking place. If the BMF is not attached, the Purchase Request will not go through Workday approval. It is important to fill out the form to the best of your ability.</a:t>
            </a:r>
          </a:p>
          <a:p>
            <a:endParaRPr lang="en-US" dirty="0"/>
          </a:p>
          <a:p>
            <a:endParaRPr lang="en-US" dirty="0"/>
          </a:p>
        </p:txBody>
      </p:sp>
      <p:sp>
        <p:nvSpPr>
          <p:cNvPr id="4" name="Slide Number Placeholder 3"/>
          <p:cNvSpPr>
            <a:spLocks noGrp="1"/>
          </p:cNvSpPr>
          <p:nvPr>
            <p:ph type="sldNum" sz="quarter" idx="5"/>
          </p:nvPr>
        </p:nvSpPr>
        <p:spPr/>
        <p:txBody>
          <a:bodyPr/>
          <a:lstStyle/>
          <a:p>
            <a:fld id="{46BC8106-034A-47C1-ADA6-0A1F9E0E7474}" type="slidenum">
              <a:rPr lang="en-US" smtClean="0"/>
              <a:t>3</a:t>
            </a:fld>
            <a:endParaRPr lang="en-US" dirty="0"/>
          </a:p>
        </p:txBody>
      </p:sp>
    </p:spTree>
    <p:extLst>
      <p:ext uri="{BB962C8B-B14F-4D97-AF65-F5344CB8AC3E}">
        <p14:creationId xmlns:p14="http://schemas.microsoft.com/office/powerpoint/2010/main" val="2819669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all your applicable documentation has been gathered, the next step will be to complete the WRIKE form. </a:t>
            </a:r>
          </a:p>
          <a:p>
            <a:endParaRPr lang="en-US" dirty="0"/>
          </a:p>
          <a:p>
            <a:r>
              <a:rPr lang="en-US" dirty="0"/>
              <a:t>Before filling out the form on the Finance and Business Support page, please remember to sign into </a:t>
            </a:r>
            <a:r>
              <a:rPr lang="en-US" dirty="0" err="1"/>
              <a:t>myASU</a:t>
            </a:r>
            <a:r>
              <a:rPr lang="en-US" dirty="0"/>
              <a:t>. </a:t>
            </a:r>
          </a:p>
        </p:txBody>
      </p:sp>
      <p:sp>
        <p:nvSpPr>
          <p:cNvPr id="4" name="Slide Number Placeholder 3"/>
          <p:cNvSpPr>
            <a:spLocks noGrp="1"/>
          </p:cNvSpPr>
          <p:nvPr>
            <p:ph type="sldNum" sz="quarter" idx="5"/>
          </p:nvPr>
        </p:nvSpPr>
        <p:spPr/>
        <p:txBody>
          <a:bodyPr/>
          <a:lstStyle/>
          <a:p>
            <a:fld id="{46BC8106-034A-47C1-ADA6-0A1F9E0E7474}" type="slidenum">
              <a:rPr lang="en-US" smtClean="0"/>
              <a:t>4</a:t>
            </a:fld>
            <a:endParaRPr lang="en-US" dirty="0"/>
          </a:p>
        </p:txBody>
      </p:sp>
    </p:spTree>
    <p:extLst>
      <p:ext uri="{BB962C8B-B14F-4D97-AF65-F5344CB8AC3E}">
        <p14:creationId xmlns:p14="http://schemas.microsoft.com/office/powerpoint/2010/main" val="1768705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the Finance Team will need additional information, and we will reach out to you as soon as possible so the request does not experience significant delays. </a:t>
            </a:r>
          </a:p>
          <a:p>
            <a:endParaRPr lang="en-US" dirty="0"/>
          </a:p>
          <a:p>
            <a:r>
              <a:rPr lang="en-US" dirty="0"/>
              <a:t>After the Finance Team reviews the ticket, the new procurement approval process will begin. SASA, SCCP, and SAPS have their own approval flow charts for Faculty Heads and/or School Directors. </a:t>
            </a:r>
          </a:p>
          <a:p>
            <a:endParaRPr lang="en-US" dirty="0"/>
          </a:p>
          <a:p>
            <a:r>
              <a:rPr lang="en-US" dirty="0"/>
              <a:t>This new process mimics the CISA Travel Approval process, which in turn, helps the Finance Team process tickets in a timely, efficient manner. </a:t>
            </a:r>
          </a:p>
          <a:p>
            <a:endParaRPr lang="en-US" dirty="0"/>
          </a:p>
          <a:p>
            <a:r>
              <a:rPr lang="en-US" dirty="0"/>
              <a:t>Once the request is fully approved, and the reimbursement or procurement request has been completed/ordered, a Finance Team Member will send a follow-up email with pertinent information.</a:t>
            </a:r>
          </a:p>
          <a:p>
            <a:endParaRPr lang="en-US" dirty="0"/>
          </a:p>
          <a:p>
            <a:r>
              <a:rPr lang="en-US" dirty="0"/>
              <a:t>For reimbursements, you will be emailed a general link to the FMS-Workday Homepage where you will login and approve your reimbursement requests. This email also includes the reimbursement request number and always starts with EXP. If you are unable to locate the EXP number, please reach out to a Finance Team Member.</a:t>
            </a:r>
          </a:p>
          <a:p>
            <a:endParaRPr lang="en-US" dirty="0"/>
          </a:p>
          <a:p>
            <a:endParaRPr lang="en-US" dirty="0"/>
          </a:p>
        </p:txBody>
      </p:sp>
      <p:sp>
        <p:nvSpPr>
          <p:cNvPr id="4" name="Slide Number Placeholder 3"/>
          <p:cNvSpPr>
            <a:spLocks noGrp="1"/>
          </p:cNvSpPr>
          <p:nvPr>
            <p:ph type="sldNum" sz="quarter" idx="5"/>
          </p:nvPr>
        </p:nvSpPr>
        <p:spPr/>
        <p:txBody>
          <a:bodyPr/>
          <a:lstStyle/>
          <a:p>
            <a:fld id="{46BC8106-034A-47C1-ADA6-0A1F9E0E7474}" type="slidenum">
              <a:rPr lang="en-US" smtClean="0"/>
              <a:t>5</a:t>
            </a:fld>
            <a:endParaRPr lang="en-US" dirty="0"/>
          </a:p>
        </p:txBody>
      </p:sp>
    </p:spTree>
    <p:extLst>
      <p:ext uri="{BB962C8B-B14F-4D97-AF65-F5344CB8AC3E}">
        <p14:creationId xmlns:p14="http://schemas.microsoft.com/office/powerpoint/2010/main" val="3836191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SAPS and SCCP requests will be approved by the SAPS and SCCP directors, respectively. </a:t>
            </a:r>
          </a:p>
          <a:p>
            <a:endParaRPr lang="en-US" dirty="0"/>
          </a:p>
          <a:p>
            <a:r>
              <a:rPr lang="en-US" dirty="0"/>
              <a:t>If you are placing a request that involves a grant, start-up account, RID/IIA, etc., your ticket will not go through Director-level approval. When this occurs, a Finance Team member will be in direct contact with you. </a:t>
            </a:r>
          </a:p>
        </p:txBody>
      </p:sp>
      <p:sp>
        <p:nvSpPr>
          <p:cNvPr id="4" name="Slide Number Placeholder 3"/>
          <p:cNvSpPr>
            <a:spLocks noGrp="1"/>
          </p:cNvSpPr>
          <p:nvPr>
            <p:ph type="sldNum" sz="quarter" idx="5"/>
          </p:nvPr>
        </p:nvSpPr>
        <p:spPr/>
        <p:txBody>
          <a:bodyPr/>
          <a:lstStyle/>
          <a:p>
            <a:fld id="{46BC8106-034A-47C1-ADA6-0A1F9E0E7474}" type="slidenum">
              <a:rPr lang="en-US" smtClean="0"/>
              <a:t>6</a:t>
            </a:fld>
            <a:endParaRPr lang="en-US" dirty="0"/>
          </a:p>
        </p:txBody>
      </p:sp>
    </p:spTree>
    <p:extLst>
      <p:ext uri="{BB962C8B-B14F-4D97-AF65-F5344CB8AC3E}">
        <p14:creationId xmlns:p14="http://schemas.microsoft.com/office/powerpoint/2010/main" val="246636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flowchart for SASA involves a Faculty Head approval prior to obtaining Director approval. This flow chart only applies if you are using School funds for a procurement request. </a:t>
            </a:r>
          </a:p>
        </p:txBody>
      </p:sp>
      <p:sp>
        <p:nvSpPr>
          <p:cNvPr id="4" name="Slide Number Placeholder 3"/>
          <p:cNvSpPr>
            <a:spLocks noGrp="1"/>
          </p:cNvSpPr>
          <p:nvPr>
            <p:ph type="sldNum" sz="quarter" idx="5"/>
          </p:nvPr>
        </p:nvSpPr>
        <p:spPr/>
        <p:txBody>
          <a:bodyPr/>
          <a:lstStyle/>
          <a:p>
            <a:fld id="{46BC8106-034A-47C1-ADA6-0A1F9E0E7474}" type="slidenum">
              <a:rPr lang="en-US" smtClean="0"/>
              <a:t>7</a:t>
            </a:fld>
            <a:endParaRPr lang="en-US" dirty="0"/>
          </a:p>
        </p:txBody>
      </p:sp>
    </p:spTree>
    <p:extLst>
      <p:ext uri="{BB962C8B-B14F-4D97-AF65-F5344CB8AC3E}">
        <p14:creationId xmlns:p14="http://schemas.microsoft.com/office/powerpoint/2010/main" val="3255236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CISA IT department flowchart will apply college-wide and only applies if College funds are being utilized. When submitting a technology ticket, you will need to ensure Technology Request is suggested. </a:t>
            </a:r>
          </a:p>
          <a:p>
            <a:endParaRPr lang="en-US" dirty="0"/>
          </a:p>
          <a:p>
            <a:r>
              <a:rPr lang="en-US" dirty="0"/>
              <a:t>These requests will go from CISA IT to the Finance Team and must receive Lori Bello’s approval, unless </a:t>
            </a:r>
            <a:r>
              <a:rPr lang="en-US"/>
              <a:t>otherwise stated by IT.</a:t>
            </a:r>
            <a:endParaRPr lang="en-US" dirty="0"/>
          </a:p>
        </p:txBody>
      </p:sp>
      <p:sp>
        <p:nvSpPr>
          <p:cNvPr id="4" name="Slide Number Placeholder 3"/>
          <p:cNvSpPr>
            <a:spLocks noGrp="1"/>
          </p:cNvSpPr>
          <p:nvPr>
            <p:ph type="sldNum" sz="quarter" idx="5"/>
          </p:nvPr>
        </p:nvSpPr>
        <p:spPr/>
        <p:txBody>
          <a:bodyPr/>
          <a:lstStyle/>
          <a:p>
            <a:fld id="{46BC8106-034A-47C1-ADA6-0A1F9E0E7474}" type="slidenum">
              <a:rPr lang="en-US" smtClean="0"/>
              <a:t>8</a:t>
            </a:fld>
            <a:endParaRPr lang="en-US" dirty="0"/>
          </a:p>
        </p:txBody>
      </p:sp>
    </p:spTree>
    <p:extLst>
      <p:ext uri="{BB962C8B-B14F-4D97-AF65-F5344CB8AC3E}">
        <p14:creationId xmlns:p14="http://schemas.microsoft.com/office/powerpoint/2010/main" val="3467474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8/15/2024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7796242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051425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845499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150405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8/15/2024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66594190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8/15/2024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332195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8/15/2024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269596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8/15/2024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592791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8/15/2024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809832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8/15/2024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84512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8/15/2024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63938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8/15/2024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0151560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piqsels.com/en/public-domain-photo-zkkin/download"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mployee.cisa.asu.edu/sites/default/files/2024-02/CISA%20Business%20Services%20Guide.pd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employee.cisa.asu.edu/support/finance-and-business"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employee.cisa.asu.edu/support/finance-and-busines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7BB74091-09FE-44AF-8325-7FE6E175F7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93519-6B29-1346-9FCB-0835B80531A4}"/>
              </a:ext>
            </a:extLst>
          </p:cNvPr>
          <p:cNvSpPr>
            <a:spLocks noGrp="1"/>
          </p:cNvSpPr>
          <p:nvPr>
            <p:ph type="ctrTitle"/>
          </p:nvPr>
        </p:nvSpPr>
        <p:spPr>
          <a:xfrm>
            <a:off x="752858" y="4736961"/>
            <a:ext cx="10720685" cy="936769"/>
          </a:xfrm>
        </p:spPr>
        <p:txBody>
          <a:bodyPr>
            <a:normAutofit/>
          </a:bodyPr>
          <a:lstStyle/>
          <a:p>
            <a:r>
              <a:rPr lang="en-US" sz="4800"/>
              <a:t>CISA Procurement</a:t>
            </a:r>
          </a:p>
        </p:txBody>
      </p:sp>
      <p:sp>
        <p:nvSpPr>
          <p:cNvPr id="4" name="Subtitle 3">
            <a:extLst>
              <a:ext uri="{FF2B5EF4-FFF2-40B4-BE49-F238E27FC236}">
                <a16:creationId xmlns:a16="http://schemas.microsoft.com/office/drawing/2014/main" id="{6E661E49-0788-40C2-A5B6-638ADED71159}"/>
              </a:ext>
            </a:extLst>
          </p:cNvPr>
          <p:cNvSpPr>
            <a:spLocks noGrp="1"/>
          </p:cNvSpPr>
          <p:nvPr>
            <p:ph type="subTitle" idx="1"/>
          </p:nvPr>
        </p:nvSpPr>
        <p:spPr>
          <a:xfrm>
            <a:off x="752857" y="5673730"/>
            <a:ext cx="10731565" cy="850986"/>
          </a:xfrm>
        </p:spPr>
        <p:txBody>
          <a:bodyPr>
            <a:normAutofit/>
          </a:bodyPr>
          <a:lstStyle/>
          <a:p>
            <a:pPr>
              <a:spcAft>
                <a:spcPts val="600"/>
              </a:spcAft>
            </a:pPr>
            <a:r>
              <a:rPr lang="en-US" sz="3600" dirty="0"/>
              <a:t>Faculty and Staff Overview</a:t>
            </a:r>
          </a:p>
          <a:p>
            <a:pPr>
              <a:spcAft>
                <a:spcPts val="600"/>
              </a:spcAft>
            </a:pPr>
            <a:endParaRPr lang="en-US" sz="2000" dirty="0"/>
          </a:p>
        </p:txBody>
      </p:sp>
      <p:pic>
        <p:nvPicPr>
          <p:cNvPr id="25" name="Picture 24">
            <a:extLst>
              <a:ext uri="{FF2B5EF4-FFF2-40B4-BE49-F238E27FC236}">
                <a16:creationId xmlns:a16="http://schemas.microsoft.com/office/drawing/2014/main" id="{0461DC49-1338-C24E-A3BB-5919AD12F596}"/>
              </a:ext>
            </a:extLst>
          </p:cNvPr>
          <p:cNvPicPr>
            <a:picLocks noChangeAspect="1"/>
          </p:cNvPicPr>
          <p:nvPr/>
        </p:nvPicPr>
        <p:blipFill>
          <a:blip r:embed="rId3">
            <a:extLst>
              <a:ext uri="{837473B0-CC2E-450A-ABE3-18F120FF3D39}">
                <a1611:picAttrSrcUrl xmlns:a1611="http://schemas.microsoft.com/office/drawing/2016/11/main" r:id="rId4"/>
              </a:ext>
            </a:extLst>
          </a:blip>
          <a:srcRect t="43724" b="4826"/>
          <a:stretch/>
        </p:blipFill>
        <p:spPr>
          <a:xfrm>
            <a:off x="20" y="10"/>
            <a:ext cx="12191980" cy="4187119"/>
          </a:xfrm>
          <a:prstGeom prst="rect">
            <a:avLst/>
          </a:prstGeom>
        </p:spPr>
      </p:pic>
      <p:sp>
        <p:nvSpPr>
          <p:cNvPr id="54" name="Freeform: Shape 53">
            <a:extLst>
              <a:ext uri="{FF2B5EF4-FFF2-40B4-BE49-F238E27FC236}">
                <a16:creationId xmlns:a16="http://schemas.microsoft.com/office/drawing/2014/main" id="{0F30CCEB-94C4-4F72-BA5A-9CEA85302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434936" y="4446551"/>
            <a:ext cx="1957171" cy="1103687"/>
          </a:xfrm>
          <a:custGeom>
            <a:avLst/>
            <a:gdLst>
              <a:gd name="connsiteX0" fmla="*/ 2017702 w 2017702"/>
              <a:gd name="connsiteY0" fmla="*/ 1137821 h 1137821"/>
              <a:gd name="connsiteX1" fmla="*/ 404 w 2017702"/>
              <a:gd name="connsiteY1" fmla="*/ 1137821 h 1137821"/>
              <a:gd name="connsiteX2" fmla="*/ 0 w 2017702"/>
              <a:gd name="connsiteY2" fmla="*/ 900216 h 1137821"/>
              <a:gd name="connsiteX3" fmla="*/ 1767759 w 2017702"/>
              <a:gd name="connsiteY3" fmla="*/ 901031 h 1137821"/>
              <a:gd name="connsiteX4" fmla="*/ 1767759 w 2017702"/>
              <a:gd name="connsiteY4" fmla="*/ 0 h 1137821"/>
              <a:gd name="connsiteX5" fmla="*/ 2017702 w 2017702"/>
              <a:gd name="connsiteY5" fmla="*/ 0 h 1137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17702" h="1137821">
                <a:moveTo>
                  <a:pt x="2017702" y="1137821"/>
                </a:moveTo>
                <a:lnTo>
                  <a:pt x="404" y="1137821"/>
                </a:lnTo>
                <a:cubicBezTo>
                  <a:pt x="-404" y="1055814"/>
                  <a:pt x="807" y="982224"/>
                  <a:pt x="0" y="900216"/>
                </a:cubicBezTo>
                <a:lnTo>
                  <a:pt x="1767759" y="901031"/>
                </a:lnTo>
                <a:lnTo>
                  <a:pt x="1767759" y="0"/>
                </a:lnTo>
                <a:lnTo>
                  <a:pt x="2017702" y="0"/>
                </a:lnTo>
                <a:close/>
              </a:path>
            </a:pathLst>
          </a:custGeom>
          <a:solidFill>
            <a:schemeClr val="tx2">
              <a:alpha val="80000"/>
            </a:schemeClr>
          </a:solidFill>
          <a:ln w="0">
            <a:noFill/>
            <a:prstDash val="solid"/>
            <a:round/>
            <a:headEnd/>
            <a:tailEnd/>
          </a:ln>
        </p:spPr>
        <p:txBody>
          <a:bodyPr/>
          <a:lstStyle/>
          <a:p>
            <a:endParaRPr lang="en-US"/>
          </a:p>
        </p:txBody>
      </p:sp>
      <p:sp>
        <p:nvSpPr>
          <p:cNvPr id="56" name="Freeform: Shape 55">
            <a:extLst>
              <a:ext uri="{FF2B5EF4-FFF2-40B4-BE49-F238E27FC236}">
                <a16:creationId xmlns:a16="http://schemas.microsoft.com/office/drawing/2014/main" id="{0DE1A94F-CC8B-4954-97A7-ADD4F300D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796837" y="5311230"/>
            <a:ext cx="2042265" cy="1213486"/>
          </a:xfrm>
          <a:custGeom>
            <a:avLst/>
            <a:gdLst>
              <a:gd name="connsiteX0" fmla="*/ 1844618 w 2105428"/>
              <a:gd name="connsiteY0" fmla="*/ 0 h 1251016"/>
              <a:gd name="connsiteX1" fmla="*/ 2105428 w 2105428"/>
              <a:gd name="connsiteY1" fmla="*/ 0 h 1251016"/>
              <a:gd name="connsiteX2" fmla="*/ 2105428 w 2105428"/>
              <a:gd name="connsiteY2" fmla="*/ 1251016 h 1251016"/>
              <a:gd name="connsiteX3" fmla="*/ 421 w 2105428"/>
              <a:gd name="connsiteY3" fmla="*/ 1251016 h 1251016"/>
              <a:gd name="connsiteX4" fmla="*/ 0 w 2105428"/>
              <a:gd name="connsiteY4" fmla="*/ 1003081 h 1251016"/>
              <a:gd name="connsiteX5" fmla="*/ 1844618 w 2105428"/>
              <a:gd name="connsiteY5" fmla="*/ 1003931 h 1251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05428" h="1251016">
                <a:moveTo>
                  <a:pt x="1844618" y="0"/>
                </a:moveTo>
                <a:lnTo>
                  <a:pt x="2105428" y="0"/>
                </a:lnTo>
                <a:lnTo>
                  <a:pt x="2105428" y="1251016"/>
                </a:lnTo>
                <a:lnTo>
                  <a:pt x="421" y="1251016"/>
                </a:lnTo>
                <a:cubicBezTo>
                  <a:pt x="-421" y="1165443"/>
                  <a:pt x="842" y="1088654"/>
                  <a:pt x="0" y="1003081"/>
                </a:cubicBezTo>
                <a:lnTo>
                  <a:pt x="1844618" y="1003931"/>
                </a:lnTo>
                <a:close/>
              </a:path>
            </a:pathLst>
          </a:custGeom>
          <a:solidFill>
            <a:schemeClr val="tx2">
              <a:alpha val="80000"/>
            </a:schemeClr>
          </a:solidFill>
          <a:ln w="0">
            <a:noFill/>
            <a:prstDash val="solid"/>
            <a:round/>
            <a:headEnd/>
            <a:tailEnd/>
          </a:ln>
        </p:spPr>
        <p:txBody>
          <a:bodyPr/>
          <a:lstStyle/>
          <a:p>
            <a:endParaRPr lang="en-US"/>
          </a:p>
        </p:txBody>
      </p:sp>
    </p:spTree>
    <p:extLst>
      <p:ext uri="{BB962C8B-B14F-4D97-AF65-F5344CB8AC3E}">
        <p14:creationId xmlns:p14="http://schemas.microsoft.com/office/powerpoint/2010/main" val="1546580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646B17-4C0C-918F-D9F8-4678FE6C8E69}"/>
              </a:ext>
            </a:extLst>
          </p:cNvPr>
          <p:cNvSpPr txBox="1"/>
          <p:nvPr/>
        </p:nvSpPr>
        <p:spPr>
          <a:xfrm>
            <a:off x="2112164" y="-53609"/>
            <a:ext cx="9402794" cy="1938992"/>
          </a:xfrm>
          <a:prstGeom prst="rect">
            <a:avLst/>
          </a:prstGeom>
          <a:noFill/>
        </p:spPr>
        <p:txBody>
          <a:bodyPr wrap="square" rtlCol="0">
            <a:spAutoFit/>
          </a:bodyPr>
          <a:lstStyle/>
          <a:p>
            <a:pPr algn="ctr"/>
            <a:endParaRPr lang="en-US" sz="3200" dirty="0">
              <a:solidFill>
                <a:srgbClr val="000000"/>
              </a:solidFill>
            </a:endParaRPr>
          </a:p>
          <a:p>
            <a:pPr algn="ctr"/>
            <a:r>
              <a:rPr lang="en-US" sz="4400" b="1" dirty="0">
                <a:effectLst>
                  <a:outerShdw blurRad="50800" dist="38100" dir="5400000" algn="t" rotWithShape="0">
                    <a:prstClr val="black">
                      <a:alpha val="40000"/>
                    </a:prstClr>
                  </a:outerShdw>
                </a:effectLst>
              </a:rPr>
              <a:t>Collect</a:t>
            </a:r>
            <a:r>
              <a:rPr lang="en-US" sz="4400" b="0" i="0" dirty="0">
                <a:solidFill>
                  <a:srgbClr val="000000"/>
                </a:solidFill>
                <a:effectLst/>
              </a:rPr>
              <a:t> </a:t>
            </a:r>
            <a:r>
              <a:rPr lang="en-US" sz="3200" b="0" i="0" dirty="0">
                <a:solidFill>
                  <a:srgbClr val="000000"/>
                </a:solidFill>
                <a:effectLst/>
              </a:rPr>
              <a:t>the applicable documents</a:t>
            </a:r>
            <a:r>
              <a:rPr lang="en-US" sz="3200" dirty="0">
                <a:solidFill>
                  <a:srgbClr val="000000"/>
                </a:solidFill>
              </a:rPr>
              <a:t> needed for your </a:t>
            </a:r>
          </a:p>
          <a:p>
            <a:pPr algn="ctr"/>
            <a:r>
              <a:rPr lang="en-US" sz="4400" b="1" dirty="0">
                <a:effectLst>
                  <a:outerShdw blurRad="50800" dist="38100" dir="5400000" algn="t" rotWithShape="0">
                    <a:prstClr val="black">
                      <a:alpha val="40000"/>
                    </a:prstClr>
                  </a:outerShdw>
                </a:effectLst>
              </a:rPr>
              <a:t>Purchase or Reimbursement Request</a:t>
            </a:r>
            <a:endParaRPr lang="en-US" sz="4400" b="0" i="0" dirty="0">
              <a:solidFill>
                <a:srgbClr val="000000"/>
              </a:solidFill>
              <a:effectLst/>
            </a:endParaRPr>
          </a:p>
        </p:txBody>
      </p:sp>
      <p:sp>
        <p:nvSpPr>
          <p:cNvPr id="5" name="Rectangle 4">
            <a:extLst>
              <a:ext uri="{FF2B5EF4-FFF2-40B4-BE49-F238E27FC236}">
                <a16:creationId xmlns:a16="http://schemas.microsoft.com/office/drawing/2014/main" id="{3F02BB47-39A1-74CF-DA4D-6762E505FD80}"/>
              </a:ext>
            </a:extLst>
          </p:cNvPr>
          <p:cNvSpPr/>
          <p:nvPr/>
        </p:nvSpPr>
        <p:spPr>
          <a:xfrm>
            <a:off x="526574" y="167401"/>
            <a:ext cx="2226029" cy="1446550"/>
          </a:xfrm>
          <a:prstGeom prst="rect">
            <a:avLst/>
          </a:prstGeom>
          <a:noFill/>
        </p:spPr>
        <p:txBody>
          <a:bodyPr wrap="square" lIns="91440" tIns="45720" rIns="91440" bIns="45720">
            <a:spAutoFit/>
          </a:bodyPr>
          <a:lstStyle/>
          <a:p>
            <a:pPr algn="ctr"/>
            <a:r>
              <a:rPr lang="en-US" sz="8800" b="1"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1.</a:t>
            </a:r>
            <a:endParaRPr lang="en-US" sz="88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3" name="TextBox 2">
            <a:extLst>
              <a:ext uri="{FF2B5EF4-FFF2-40B4-BE49-F238E27FC236}">
                <a16:creationId xmlns:a16="http://schemas.microsoft.com/office/drawing/2014/main" id="{5EBE38B8-F58F-CBA0-CF68-4D6E623A2DE4}"/>
              </a:ext>
            </a:extLst>
          </p:cNvPr>
          <p:cNvSpPr txBox="1"/>
          <p:nvPr/>
        </p:nvSpPr>
        <p:spPr>
          <a:xfrm>
            <a:off x="1034749" y="3885729"/>
            <a:ext cx="2504085" cy="58195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marR="0">
              <a:lnSpc>
                <a:spcPct val="107000"/>
              </a:lnSpc>
              <a:spcBef>
                <a:spcPts val="0"/>
              </a:spcBef>
              <a:spcAft>
                <a:spcPts val="800"/>
              </a:spcAft>
            </a:pPr>
            <a:r>
              <a:rPr lang="en-US" sz="3200" dirty="0">
                <a:ea typeface="Calibri" panose="020F0502020204030204" pitchFamily="34" charset="0"/>
                <a:cs typeface="Times New Roman" panose="02020603050405020304" pitchFamily="18" charset="0"/>
              </a:rPr>
              <a:t>Receipts</a:t>
            </a:r>
          </a:p>
        </p:txBody>
      </p:sp>
      <p:sp>
        <p:nvSpPr>
          <p:cNvPr id="4" name="TextBox 3">
            <a:extLst>
              <a:ext uri="{FF2B5EF4-FFF2-40B4-BE49-F238E27FC236}">
                <a16:creationId xmlns:a16="http://schemas.microsoft.com/office/drawing/2014/main" id="{0FC70782-0791-4A14-BBF2-EC6399376E06}"/>
              </a:ext>
            </a:extLst>
          </p:cNvPr>
          <p:cNvSpPr txBox="1"/>
          <p:nvPr/>
        </p:nvSpPr>
        <p:spPr>
          <a:xfrm>
            <a:off x="3753486" y="3893496"/>
            <a:ext cx="4839419" cy="581954"/>
          </a:xfrm>
          <a:prstGeom prst="rect">
            <a:avLst/>
          </a:prstGeom>
        </p:spPr>
        <p:style>
          <a:lnRef idx="2">
            <a:schemeClr val="accent2"/>
          </a:lnRef>
          <a:fillRef idx="1">
            <a:schemeClr val="lt1"/>
          </a:fillRef>
          <a:effectRef idx="0">
            <a:schemeClr val="accent2"/>
          </a:effectRef>
          <a:fontRef idx="minor">
            <a:schemeClr val="dk1"/>
          </a:fontRef>
        </p:style>
        <p:txBody>
          <a:bodyPr wrap="square" anchor="ctr" anchorCtr="0">
            <a:spAutoFit/>
          </a:bodyPr>
          <a:lstStyle/>
          <a:p>
            <a:pPr marL="457200" algn="ctr">
              <a:lnSpc>
                <a:spcPct val="107000"/>
              </a:lnSpc>
              <a:spcAft>
                <a:spcPts val="800"/>
              </a:spcAft>
            </a:pPr>
            <a:r>
              <a:rPr lang="en-US" sz="3200" dirty="0">
                <a:ea typeface="Calibri" panose="020F0502020204030204" pitchFamily="34" charset="0"/>
                <a:cs typeface="Times New Roman" panose="02020603050405020304" pitchFamily="18" charset="0"/>
              </a:rPr>
              <a:t>Purchase Request Form</a:t>
            </a:r>
          </a:p>
        </p:txBody>
      </p:sp>
      <p:sp>
        <p:nvSpPr>
          <p:cNvPr id="6" name="TextBox 5">
            <a:extLst>
              <a:ext uri="{FF2B5EF4-FFF2-40B4-BE49-F238E27FC236}">
                <a16:creationId xmlns:a16="http://schemas.microsoft.com/office/drawing/2014/main" id="{298F98D0-3DC4-EC45-B61F-5C5CEA29BC02}"/>
              </a:ext>
            </a:extLst>
          </p:cNvPr>
          <p:cNvSpPr txBox="1"/>
          <p:nvPr/>
        </p:nvSpPr>
        <p:spPr>
          <a:xfrm>
            <a:off x="1425362" y="4673810"/>
            <a:ext cx="4744528" cy="58195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marR="0">
              <a:lnSpc>
                <a:spcPct val="107000"/>
              </a:lnSpc>
              <a:spcBef>
                <a:spcPts val="0"/>
              </a:spcBef>
              <a:spcAft>
                <a:spcPts val="800"/>
              </a:spcAft>
            </a:pPr>
            <a:r>
              <a:rPr lang="en-US" sz="3200" dirty="0">
                <a:ea typeface="Calibri" panose="020F0502020204030204" pitchFamily="34" charset="0"/>
                <a:cs typeface="Times New Roman" panose="02020603050405020304" pitchFamily="18" charset="0"/>
              </a:rPr>
              <a:t>Business Meal Form</a:t>
            </a:r>
          </a:p>
        </p:txBody>
      </p:sp>
      <p:sp>
        <p:nvSpPr>
          <p:cNvPr id="7" name="TextBox 6">
            <a:extLst>
              <a:ext uri="{FF2B5EF4-FFF2-40B4-BE49-F238E27FC236}">
                <a16:creationId xmlns:a16="http://schemas.microsoft.com/office/drawing/2014/main" id="{2AA91B14-B914-1F05-69F1-8073C0D8D796}"/>
              </a:ext>
            </a:extLst>
          </p:cNvPr>
          <p:cNvSpPr txBox="1"/>
          <p:nvPr/>
        </p:nvSpPr>
        <p:spPr>
          <a:xfrm>
            <a:off x="8800947" y="3886748"/>
            <a:ext cx="3255797" cy="58195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marR="0">
              <a:lnSpc>
                <a:spcPct val="107000"/>
              </a:lnSpc>
              <a:spcBef>
                <a:spcPts val="0"/>
              </a:spcBef>
              <a:spcAft>
                <a:spcPts val="800"/>
              </a:spcAft>
            </a:pPr>
            <a:r>
              <a:rPr lang="en-US" sz="3200" dirty="0">
                <a:ea typeface="Calibri" panose="020F0502020204030204" pitchFamily="34" charset="0"/>
                <a:cs typeface="Times New Roman" panose="02020603050405020304" pitchFamily="18" charset="0"/>
              </a:rPr>
              <a:t>Vendor website</a:t>
            </a:r>
          </a:p>
        </p:txBody>
      </p:sp>
      <p:sp>
        <p:nvSpPr>
          <p:cNvPr id="8" name="TextBox 7">
            <a:extLst>
              <a:ext uri="{FF2B5EF4-FFF2-40B4-BE49-F238E27FC236}">
                <a16:creationId xmlns:a16="http://schemas.microsoft.com/office/drawing/2014/main" id="{CE99ADD3-E77F-92AD-CB36-EB7A019B2DBB}"/>
              </a:ext>
            </a:extLst>
          </p:cNvPr>
          <p:cNvSpPr txBox="1"/>
          <p:nvPr/>
        </p:nvSpPr>
        <p:spPr>
          <a:xfrm>
            <a:off x="6354372" y="4673810"/>
            <a:ext cx="5405436" cy="58195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marR="0">
              <a:lnSpc>
                <a:spcPct val="107000"/>
              </a:lnSpc>
              <a:spcBef>
                <a:spcPts val="0"/>
              </a:spcBef>
              <a:spcAft>
                <a:spcPts val="800"/>
              </a:spcAft>
            </a:pPr>
            <a:r>
              <a:rPr lang="en-US" sz="3200" dirty="0">
                <a:ea typeface="Calibri" panose="020F0502020204030204" pitchFamily="34" charset="0"/>
                <a:cs typeface="Times New Roman" panose="02020603050405020304" pitchFamily="18" charset="0"/>
              </a:rPr>
              <a:t>Redacted image of card</a:t>
            </a:r>
          </a:p>
        </p:txBody>
      </p:sp>
      <p:sp>
        <p:nvSpPr>
          <p:cNvPr id="9" name="TextBox 8">
            <a:extLst>
              <a:ext uri="{FF2B5EF4-FFF2-40B4-BE49-F238E27FC236}">
                <a16:creationId xmlns:a16="http://schemas.microsoft.com/office/drawing/2014/main" id="{83AF720E-9939-7D60-8A2C-78DD9B7DDB7F}"/>
              </a:ext>
            </a:extLst>
          </p:cNvPr>
          <p:cNvSpPr txBox="1"/>
          <p:nvPr/>
        </p:nvSpPr>
        <p:spPr>
          <a:xfrm>
            <a:off x="1942947" y="5432986"/>
            <a:ext cx="2504085" cy="58195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marR="0">
              <a:lnSpc>
                <a:spcPct val="107000"/>
              </a:lnSpc>
              <a:spcBef>
                <a:spcPts val="0"/>
              </a:spcBef>
              <a:spcAft>
                <a:spcPts val="800"/>
              </a:spcAft>
            </a:pPr>
            <a:r>
              <a:rPr lang="en-US" sz="3200" dirty="0">
                <a:ea typeface="Calibri" panose="020F0502020204030204" pitchFamily="34" charset="0"/>
                <a:cs typeface="Times New Roman" panose="02020603050405020304" pitchFamily="18" charset="0"/>
              </a:rPr>
              <a:t>Quotes</a:t>
            </a:r>
          </a:p>
        </p:txBody>
      </p:sp>
      <p:sp>
        <p:nvSpPr>
          <p:cNvPr id="10" name="TextBox 9">
            <a:extLst>
              <a:ext uri="{FF2B5EF4-FFF2-40B4-BE49-F238E27FC236}">
                <a16:creationId xmlns:a16="http://schemas.microsoft.com/office/drawing/2014/main" id="{ED92AD2A-091C-43FF-6E61-D334A80399DB}"/>
              </a:ext>
            </a:extLst>
          </p:cNvPr>
          <p:cNvSpPr txBox="1"/>
          <p:nvPr/>
        </p:nvSpPr>
        <p:spPr>
          <a:xfrm>
            <a:off x="5191080" y="5432986"/>
            <a:ext cx="6797040" cy="58195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marR="0">
              <a:lnSpc>
                <a:spcPct val="107000"/>
              </a:lnSpc>
              <a:spcBef>
                <a:spcPts val="0"/>
              </a:spcBef>
              <a:spcAft>
                <a:spcPts val="800"/>
              </a:spcAft>
            </a:pPr>
            <a:r>
              <a:rPr lang="en-US" sz="3200" dirty="0">
                <a:ea typeface="Calibri" panose="020F0502020204030204" pitchFamily="34" charset="0"/>
                <a:cs typeface="Times New Roman" panose="02020603050405020304" pitchFamily="18" charset="0"/>
              </a:rPr>
              <a:t>Purchasing Delegation Letter</a:t>
            </a:r>
          </a:p>
        </p:txBody>
      </p:sp>
      <p:sp>
        <p:nvSpPr>
          <p:cNvPr id="12" name="TextBox 11">
            <a:extLst>
              <a:ext uri="{FF2B5EF4-FFF2-40B4-BE49-F238E27FC236}">
                <a16:creationId xmlns:a16="http://schemas.microsoft.com/office/drawing/2014/main" id="{8122C990-1E59-8A7A-7286-33CB386C80D0}"/>
              </a:ext>
            </a:extLst>
          </p:cNvPr>
          <p:cNvSpPr txBox="1"/>
          <p:nvPr/>
        </p:nvSpPr>
        <p:spPr>
          <a:xfrm>
            <a:off x="1943806" y="2272786"/>
            <a:ext cx="8821131" cy="954107"/>
          </a:xfrm>
          <a:prstGeom prst="rect">
            <a:avLst/>
          </a:prstGeom>
          <a:noFill/>
        </p:spPr>
        <p:txBody>
          <a:bodyPr wrap="square" rtlCol="0">
            <a:spAutoFit/>
          </a:bodyPr>
          <a:lstStyle/>
          <a:p>
            <a:pPr algn="ctr"/>
            <a:r>
              <a:rPr lang="en-US" sz="2800" b="1" dirty="0"/>
              <a:t>See the </a:t>
            </a:r>
            <a:r>
              <a:rPr lang="en-US" sz="2800" b="1" dirty="0">
                <a:hlinkClick r:id="rId3"/>
              </a:rPr>
              <a:t>CISA Business Services Guide</a:t>
            </a:r>
            <a:r>
              <a:rPr lang="en-US" sz="2800" b="1" dirty="0"/>
              <a:t> for the documentation needed which may include: </a:t>
            </a:r>
          </a:p>
        </p:txBody>
      </p:sp>
    </p:spTree>
    <p:extLst>
      <p:ext uri="{BB962C8B-B14F-4D97-AF65-F5344CB8AC3E}">
        <p14:creationId xmlns:p14="http://schemas.microsoft.com/office/powerpoint/2010/main" val="2680741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26386B-40F6-2215-13BB-130ABFA873E9}"/>
              </a:ext>
            </a:extLst>
          </p:cNvPr>
          <p:cNvSpPr txBox="1"/>
          <p:nvPr/>
        </p:nvSpPr>
        <p:spPr>
          <a:xfrm>
            <a:off x="3451872" y="649968"/>
            <a:ext cx="7964273" cy="1785104"/>
          </a:xfrm>
          <a:prstGeom prst="rect">
            <a:avLst/>
          </a:prstGeom>
          <a:noFill/>
        </p:spPr>
        <p:txBody>
          <a:bodyPr wrap="square" rtlCol="0">
            <a:spAutoFit/>
          </a:bodyPr>
          <a:lstStyle/>
          <a:p>
            <a:pPr algn="ctr"/>
            <a:r>
              <a:rPr lang="en-US" sz="3600" b="1" dirty="0">
                <a:effectLst>
                  <a:outerShdw blurRad="50800" dist="38100" dir="5400000" algn="t" rotWithShape="0">
                    <a:prstClr val="black">
                      <a:alpha val="40000"/>
                    </a:prstClr>
                  </a:outerShdw>
                </a:effectLst>
              </a:rPr>
              <a:t>Download</a:t>
            </a:r>
            <a:r>
              <a:rPr lang="en-US" sz="2800" b="1" dirty="0">
                <a:effectLst>
                  <a:outerShdw blurRad="50800" dist="38100" dir="5400000" algn="t" rotWithShape="0">
                    <a:prstClr val="black">
                      <a:alpha val="40000"/>
                    </a:prstClr>
                  </a:outerShdw>
                </a:effectLst>
              </a:rPr>
              <a:t> </a:t>
            </a:r>
            <a:r>
              <a:rPr lang="en-US" sz="2800" dirty="0"/>
              <a:t>and fill out the </a:t>
            </a:r>
            <a:r>
              <a:rPr lang="en-US" sz="3200" b="1" dirty="0"/>
              <a:t>applicable form(s) </a:t>
            </a:r>
            <a:r>
              <a:rPr lang="en-US" sz="2400" dirty="0"/>
              <a:t>(links found on the</a:t>
            </a:r>
            <a:r>
              <a:rPr lang="en-US" sz="2400" b="1" dirty="0"/>
              <a:t> </a:t>
            </a:r>
            <a:r>
              <a:rPr lang="en-US" sz="3200" u="sng" dirty="0">
                <a:solidFill>
                  <a:srgbClr val="0563C1"/>
                </a:solidFill>
                <a:effectLst/>
                <a:ea typeface="Calibri" panose="020F0502020204030204" pitchFamily="34" charset="0"/>
                <a:cs typeface="Times New Roman" panose="02020603050405020304" pitchFamily="18" charset="0"/>
                <a:hlinkClick r:id="rId3"/>
              </a:rPr>
              <a:t>Finance and Business Support</a:t>
            </a:r>
            <a:r>
              <a:rPr lang="en-US" sz="3200" dirty="0">
                <a:effectLst/>
                <a:ea typeface="Calibri" panose="020F0502020204030204" pitchFamily="34" charset="0"/>
                <a:cs typeface="Times New Roman" panose="02020603050405020304" pitchFamily="18" charset="0"/>
              </a:rPr>
              <a:t> </a:t>
            </a:r>
            <a:r>
              <a:rPr lang="en-US" sz="2400" dirty="0">
                <a:effectLst/>
                <a:ea typeface="Calibri" panose="020F0502020204030204" pitchFamily="34" charset="0"/>
                <a:cs typeface="Times New Roman" panose="02020603050405020304" pitchFamily="18" charset="0"/>
              </a:rPr>
              <a:t>page of the </a:t>
            </a:r>
            <a:r>
              <a:rPr lang="en-US" sz="2800" dirty="0">
                <a:effectLst/>
                <a:ea typeface="Calibri" panose="020F0502020204030204" pitchFamily="34" charset="0"/>
                <a:cs typeface="Times New Roman" panose="02020603050405020304" pitchFamily="18" charset="0"/>
              </a:rPr>
              <a:t>CISA Employee website)</a:t>
            </a:r>
          </a:p>
          <a:p>
            <a:endParaRPr lang="en-US" sz="1400" dirty="0"/>
          </a:p>
        </p:txBody>
      </p:sp>
      <p:sp>
        <p:nvSpPr>
          <p:cNvPr id="7" name="Arrow: Right 6">
            <a:extLst>
              <a:ext uri="{FF2B5EF4-FFF2-40B4-BE49-F238E27FC236}">
                <a16:creationId xmlns:a16="http://schemas.microsoft.com/office/drawing/2014/main" id="{E69A8DB8-6851-D407-5AA1-38CA7C70728F}"/>
              </a:ext>
            </a:extLst>
          </p:cNvPr>
          <p:cNvSpPr/>
          <p:nvPr/>
        </p:nvSpPr>
        <p:spPr>
          <a:xfrm>
            <a:off x="1848974" y="4167307"/>
            <a:ext cx="1470582" cy="2529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C6100E9-D960-AE19-33F5-9FC4BCCC7743}"/>
              </a:ext>
            </a:extLst>
          </p:cNvPr>
          <p:cNvSpPr/>
          <p:nvPr/>
        </p:nvSpPr>
        <p:spPr>
          <a:xfrm>
            <a:off x="1006865" y="273526"/>
            <a:ext cx="2226029" cy="1446550"/>
          </a:xfrm>
          <a:prstGeom prst="rect">
            <a:avLst/>
          </a:prstGeom>
          <a:noFill/>
        </p:spPr>
        <p:txBody>
          <a:bodyPr wrap="square" lIns="91440" tIns="45720" rIns="91440" bIns="45720">
            <a:spAutoFit/>
          </a:bodyPr>
          <a:lstStyle/>
          <a:p>
            <a:pPr algn="ctr"/>
            <a:r>
              <a:rPr lang="en-US" sz="8800" b="1"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2.</a:t>
            </a:r>
            <a:endParaRPr lang="en-US" sz="88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pic>
        <p:nvPicPr>
          <p:cNvPr id="8" name="Picture 7">
            <a:extLst>
              <a:ext uri="{FF2B5EF4-FFF2-40B4-BE49-F238E27FC236}">
                <a16:creationId xmlns:a16="http://schemas.microsoft.com/office/drawing/2014/main" id="{4D899E56-B732-1DA4-4027-79359986A078}"/>
              </a:ext>
            </a:extLst>
          </p:cNvPr>
          <p:cNvPicPr>
            <a:picLocks noChangeAspect="1"/>
          </p:cNvPicPr>
          <p:nvPr/>
        </p:nvPicPr>
        <p:blipFill>
          <a:blip r:embed="rId4"/>
          <a:stretch>
            <a:fillRect/>
          </a:stretch>
        </p:blipFill>
        <p:spPr>
          <a:xfrm>
            <a:off x="3319556" y="2815692"/>
            <a:ext cx="7354326" cy="3248478"/>
          </a:xfrm>
          <a:prstGeom prst="rect">
            <a:avLst/>
          </a:prstGeom>
        </p:spPr>
      </p:pic>
      <p:sp>
        <p:nvSpPr>
          <p:cNvPr id="14" name="Arrow: Right 13">
            <a:extLst>
              <a:ext uri="{FF2B5EF4-FFF2-40B4-BE49-F238E27FC236}">
                <a16:creationId xmlns:a16="http://schemas.microsoft.com/office/drawing/2014/main" id="{5CF5DA8C-150B-E126-2DD4-8224D488C26C}"/>
              </a:ext>
            </a:extLst>
          </p:cNvPr>
          <p:cNvSpPr/>
          <p:nvPr/>
        </p:nvSpPr>
        <p:spPr>
          <a:xfrm>
            <a:off x="1848974" y="4518095"/>
            <a:ext cx="1470582" cy="2529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0EE3D2DE-F1DC-D0E3-59B1-9BD032B1D056}"/>
              </a:ext>
            </a:extLst>
          </p:cNvPr>
          <p:cNvSpPr/>
          <p:nvPr/>
        </p:nvSpPr>
        <p:spPr>
          <a:xfrm>
            <a:off x="1848974" y="4919099"/>
            <a:ext cx="1470582" cy="2529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D500ED70-F996-F8E4-325D-CFD5D61CA96E}"/>
              </a:ext>
            </a:extLst>
          </p:cNvPr>
          <p:cNvSpPr/>
          <p:nvPr/>
        </p:nvSpPr>
        <p:spPr>
          <a:xfrm>
            <a:off x="1848974" y="5285598"/>
            <a:ext cx="1470582" cy="2529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B034E35B-C077-A420-1132-39D3241D1A68}"/>
              </a:ext>
            </a:extLst>
          </p:cNvPr>
          <p:cNvSpPr/>
          <p:nvPr/>
        </p:nvSpPr>
        <p:spPr>
          <a:xfrm>
            <a:off x="1848974" y="5682854"/>
            <a:ext cx="1470582" cy="2529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7804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AF39B10-26E7-DDE4-C1BD-9BE5DAC255FF}"/>
              </a:ext>
            </a:extLst>
          </p:cNvPr>
          <p:cNvPicPr>
            <a:picLocks noChangeAspect="1"/>
          </p:cNvPicPr>
          <p:nvPr/>
        </p:nvPicPr>
        <p:blipFill>
          <a:blip r:embed="rId3"/>
          <a:stretch>
            <a:fillRect/>
          </a:stretch>
        </p:blipFill>
        <p:spPr>
          <a:xfrm>
            <a:off x="3073014" y="2380989"/>
            <a:ext cx="7632367" cy="4275273"/>
          </a:xfrm>
          <a:prstGeom prst="rect">
            <a:avLst/>
          </a:prstGeom>
        </p:spPr>
      </p:pic>
      <p:sp>
        <p:nvSpPr>
          <p:cNvPr id="2" name="TextBox 1">
            <a:extLst>
              <a:ext uri="{FF2B5EF4-FFF2-40B4-BE49-F238E27FC236}">
                <a16:creationId xmlns:a16="http://schemas.microsoft.com/office/drawing/2014/main" id="{3726386B-40F6-2215-13BB-130ABFA873E9}"/>
              </a:ext>
            </a:extLst>
          </p:cNvPr>
          <p:cNvSpPr txBox="1"/>
          <p:nvPr/>
        </p:nvSpPr>
        <p:spPr>
          <a:xfrm>
            <a:off x="2639206" y="182184"/>
            <a:ext cx="8499982" cy="2277547"/>
          </a:xfrm>
          <a:prstGeom prst="rect">
            <a:avLst/>
          </a:prstGeom>
          <a:noFill/>
        </p:spPr>
        <p:txBody>
          <a:bodyPr wrap="square" rtlCol="0">
            <a:spAutoFit/>
          </a:bodyPr>
          <a:lstStyle/>
          <a:p>
            <a:pPr algn="ctr"/>
            <a:r>
              <a:rPr lang="en-US" sz="3600" b="1" dirty="0">
                <a:effectLst>
                  <a:outerShdw blurRad="50800" dist="38100" dir="5400000" algn="t" rotWithShape="0">
                    <a:prstClr val="black">
                      <a:alpha val="40000"/>
                    </a:prstClr>
                  </a:outerShdw>
                </a:effectLst>
              </a:rPr>
              <a:t>Complete</a:t>
            </a:r>
            <a:r>
              <a:rPr lang="en-US" sz="2800" dirty="0"/>
              <a:t>  and submit the </a:t>
            </a:r>
          </a:p>
          <a:p>
            <a:pPr algn="ctr"/>
            <a:r>
              <a:rPr lang="en-US" sz="3200" b="1" dirty="0"/>
              <a:t>Business Service Request Wrike Form</a:t>
            </a:r>
          </a:p>
          <a:p>
            <a:pPr algn="ctr"/>
            <a:r>
              <a:rPr lang="en-US" sz="3200" b="1" dirty="0"/>
              <a:t> </a:t>
            </a:r>
            <a:r>
              <a:rPr lang="en-US" sz="2400" dirty="0"/>
              <a:t>found on the </a:t>
            </a:r>
            <a:r>
              <a:rPr lang="en-US" sz="2800" u="sng" dirty="0">
                <a:solidFill>
                  <a:srgbClr val="0563C1"/>
                </a:solidFill>
                <a:effectLst/>
                <a:ea typeface="Calibri" panose="020F0502020204030204" pitchFamily="34" charset="0"/>
                <a:cs typeface="Times New Roman" panose="02020603050405020304" pitchFamily="18" charset="0"/>
                <a:hlinkClick r:id="rId4"/>
              </a:rPr>
              <a:t>Finance and Business Support</a:t>
            </a:r>
            <a:r>
              <a:rPr lang="en-US" sz="2800" dirty="0">
                <a:effectLst/>
                <a:ea typeface="Calibri" panose="020F0502020204030204" pitchFamily="34" charset="0"/>
                <a:cs typeface="Times New Roman" panose="02020603050405020304" pitchFamily="18" charset="0"/>
              </a:rPr>
              <a:t> </a:t>
            </a:r>
            <a:r>
              <a:rPr lang="en-US" sz="2400" dirty="0">
                <a:effectLst/>
                <a:ea typeface="Calibri" panose="020F0502020204030204" pitchFamily="34" charset="0"/>
                <a:cs typeface="Times New Roman" panose="02020603050405020304" pitchFamily="18" charset="0"/>
              </a:rPr>
              <a:t>page of the </a:t>
            </a:r>
            <a:r>
              <a:rPr lang="en-US" sz="2800" dirty="0">
                <a:effectLst/>
                <a:ea typeface="Calibri" panose="020F0502020204030204" pitchFamily="34" charset="0"/>
                <a:cs typeface="Times New Roman" panose="02020603050405020304" pitchFamily="18" charset="0"/>
              </a:rPr>
              <a:t>CISA Employee website</a:t>
            </a:r>
          </a:p>
          <a:p>
            <a:endParaRPr lang="en-US" sz="1400" dirty="0"/>
          </a:p>
        </p:txBody>
      </p:sp>
      <p:sp>
        <p:nvSpPr>
          <p:cNvPr id="7" name="Arrow: Right 6">
            <a:extLst>
              <a:ext uri="{FF2B5EF4-FFF2-40B4-BE49-F238E27FC236}">
                <a16:creationId xmlns:a16="http://schemas.microsoft.com/office/drawing/2014/main" id="{E69A8DB8-6851-D407-5AA1-38CA7C70728F}"/>
              </a:ext>
            </a:extLst>
          </p:cNvPr>
          <p:cNvSpPr/>
          <p:nvPr/>
        </p:nvSpPr>
        <p:spPr>
          <a:xfrm>
            <a:off x="1953932" y="4534912"/>
            <a:ext cx="1470582" cy="4713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C6100E9-D960-AE19-33F5-9FC4BCCC7743}"/>
              </a:ext>
            </a:extLst>
          </p:cNvPr>
          <p:cNvSpPr/>
          <p:nvPr/>
        </p:nvSpPr>
        <p:spPr>
          <a:xfrm>
            <a:off x="1006865" y="273526"/>
            <a:ext cx="2226029" cy="1446550"/>
          </a:xfrm>
          <a:prstGeom prst="rect">
            <a:avLst/>
          </a:prstGeom>
          <a:noFill/>
        </p:spPr>
        <p:txBody>
          <a:bodyPr wrap="square" lIns="91440" tIns="45720" rIns="91440" bIns="45720">
            <a:spAutoFit/>
          </a:bodyPr>
          <a:lstStyle/>
          <a:p>
            <a:pPr algn="ctr"/>
            <a:r>
              <a:rPr lang="en-US" sz="8800" b="1"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3.</a:t>
            </a:r>
            <a:endParaRPr lang="en-US" sz="88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3" name="Rectangle: Rounded Corners 2">
            <a:extLst>
              <a:ext uri="{FF2B5EF4-FFF2-40B4-BE49-F238E27FC236}">
                <a16:creationId xmlns:a16="http://schemas.microsoft.com/office/drawing/2014/main" id="{EC7AD1CA-63D8-439D-25C0-3CCAE5B939E9}"/>
              </a:ext>
            </a:extLst>
          </p:cNvPr>
          <p:cNvSpPr/>
          <p:nvPr/>
        </p:nvSpPr>
        <p:spPr>
          <a:xfrm>
            <a:off x="7781026" y="4823149"/>
            <a:ext cx="2639683" cy="145467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TextBox 4">
            <a:extLst>
              <a:ext uri="{FF2B5EF4-FFF2-40B4-BE49-F238E27FC236}">
                <a16:creationId xmlns:a16="http://schemas.microsoft.com/office/drawing/2014/main" id="{33D44454-4A8B-1A82-2BAC-BBB3469ED512}"/>
              </a:ext>
            </a:extLst>
          </p:cNvPr>
          <p:cNvSpPr txBox="1"/>
          <p:nvPr/>
        </p:nvSpPr>
        <p:spPr>
          <a:xfrm>
            <a:off x="7781026" y="4950323"/>
            <a:ext cx="2517427" cy="1200329"/>
          </a:xfrm>
          <a:prstGeom prst="rect">
            <a:avLst/>
          </a:prstGeom>
          <a:noFill/>
        </p:spPr>
        <p:txBody>
          <a:bodyPr wrap="square" rtlCol="0">
            <a:spAutoFit/>
          </a:bodyPr>
          <a:lstStyle/>
          <a:p>
            <a:pPr algn="ctr"/>
            <a:r>
              <a:rPr lang="en-US" dirty="0"/>
              <a:t>Don’t forget to attach your documents when submitting the Service Request!</a:t>
            </a:r>
          </a:p>
        </p:txBody>
      </p:sp>
    </p:spTree>
    <p:extLst>
      <p:ext uri="{BB962C8B-B14F-4D97-AF65-F5344CB8AC3E}">
        <p14:creationId xmlns:p14="http://schemas.microsoft.com/office/powerpoint/2010/main" val="2705622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836416-7151-F614-9AF8-D5F5D9882D2F}"/>
              </a:ext>
            </a:extLst>
          </p:cNvPr>
          <p:cNvSpPr txBox="1"/>
          <p:nvPr/>
        </p:nvSpPr>
        <p:spPr>
          <a:xfrm>
            <a:off x="274288" y="444398"/>
            <a:ext cx="9620209" cy="164319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marR="0" algn="ctr">
              <a:lnSpc>
                <a:spcPct val="107000"/>
              </a:lnSpc>
              <a:spcBef>
                <a:spcPts val="0"/>
              </a:spcBef>
              <a:spcAft>
                <a:spcPts val="800"/>
              </a:spcAft>
            </a:pPr>
            <a:r>
              <a:rPr lang="en-US" sz="3200" dirty="0">
                <a:ea typeface="Calibri" panose="020F0502020204030204" pitchFamily="34" charset="0"/>
                <a:cs typeface="Times New Roman" panose="02020603050405020304" pitchFamily="18" charset="0"/>
              </a:rPr>
              <a:t>A</a:t>
            </a:r>
            <a:r>
              <a:rPr lang="en-US" sz="3200" dirty="0">
                <a:effectLst/>
                <a:ea typeface="Calibri" panose="020F0502020204030204" pitchFamily="34" charset="0"/>
                <a:cs typeface="Times New Roman" panose="02020603050405020304" pitchFamily="18" charset="0"/>
              </a:rPr>
              <a:t> Finance Team </a:t>
            </a:r>
            <a:r>
              <a:rPr lang="en-US" sz="3200" dirty="0">
                <a:ea typeface="Calibri" panose="020F0502020204030204" pitchFamily="34" charset="0"/>
                <a:cs typeface="Times New Roman" panose="02020603050405020304" pitchFamily="18" charset="0"/>
              </a:rPr>
              <a:t>M</a:t>
            </a:r>
            <a:r>
              <a:rPr lang="en-US" sz="3200" dirty="0">
                <a:effectLst/>
                <a:ea typeface="Calibri" panose="020F0502020204030204" pitchFamily="34" charset="0"/>
                <a:cs typeface="Times New Roman" panose="02020603050405020304" pitchFamily="18" charset="0"/>
              </a:rPr>
              <a:t>ember will review your Wrike form and contact you for any additional </a:t>
            </a:r>
            <a:r>
              <a:rPr lang="en-US" sz="3200" dirty="0">
                <a:ea typeface="Calibri" panose="020F0502020204030204" pitchFamily="34" charset="0"/>
                <a:cs typeface="Times New Roman" panose="02020603050405020304" pitchFamily="18" charset="0"/>
              </a:rPr>
              <a:t>information that may be needed.</a:t>
            </a:r>
          </a:p>
        </p:txBody>
      </p:sp>
      <p:sp>
        <p:nvSpPr>
          <p:cNvPr id="5" name="TextBox 4">
            <a:extLst>
              <a:ext uri="{FF2B5EF4-FFF2-40B4-BE49-F238E27FC236}">
                <a16:creationId xmlns:a16="http://schemas.microsoft.com/office/drawing/2014/main" id="{B7C044C8-ED0C-6EC7-CC7B-9BAE1A6F2728}"/>
              </a:ext>
            </a:extLst>
          </p:cNvPr>
          <p:cNvSpPr txBox="1"/>
          <p:nvPr/>
        </p:nvSpPr>
        <p:spPr>
          <a:xfrm>
            <a:off x="1146033" y="2446397"/>
            <a:ext cx="10212772" cy="184665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3200" dirty="0">
                <a:effectLst/>
                <a:ea typeface="Calibri" panose="020F0502020204030204" pitchFamily="34" charset="0"/>
                <a:cs typeface="Times New Roman" panose="02020603050405020304" pitchFamily="18" charset="0"/>
              </a:rPr>
              <a:t>They will then route </a:t>
            </a:r>
            <a:r>
              <a:rPr lang="en-US" sz="3200" dirty="0">
                <a:ea typeface="Calibri" panose="020F0502020204030204" pitchFamily="34" charset="0"/>
                <a:cs typeface="Times New Roman" panose="02020603050405020304" pitchFamily="18" charset="0"/>
              </a:rPr>
              <a:t>your request</a:t>
            </a:r>
            <a:r>
              <a:rPr lang="en-US" sz="3200" dirty="0">
                <a:effectLst/>
                <a:ea typeface="Calibri" panose="020F0502020204030204" pitchFamily="34" charset="0"/>
                <a:cs typeface="Times New Roman" panose="02020603050405020304" pitchFamily="18" charset="0"/>
              </a:rPr>
              <a:t> to the necessary approvers</a:t>
            </a:r>
            <a:r>
              <a:rPr lang="en-US" sz="3200" dirty="0">
                <a:ea typeface="Calibri" panose="020F0502020204030204" pitchFamily="34" charset="0"/>
                <a:cs typeface="Times New Roman" panose="02020603050405020304" pitchFamily="18" charset="0"/>
              </a:rPr>
              <a:t> as required for your purchase/reimbursement and funding source.</a:t>
            </a:r>
            <a:r>
              <a:rPr lang="en-US" sz="3200" dirty="0">
                <a:effectLst/>
                <a:ea typeface="Calibri" panose="020F0502020204030204" pitchFamily="34" charset="0"/>
                <a:cs typeface="Times New Roman" panose="02020603050405020304" pitchFamily="18" charset="0"/>
              </a:rPr>
              <a:t> </a:t>
            </a:r>
          </a:p>
          <a:p>
            <a:pPr algn="ctr"/>
            <a:endParaRPr lang="en-US" dirty="0"/>
          </a:p>
        </p:txBody>
      </p:sp>
      <p:sp>
        <p:nvSpPr>
          <p:cNvPr id="6" name="TextBox 5">
            <a:extLst>
              <a:ext uri="{FF2B5EF4-FFF2-40B4-BE49-F238E27FC236}">
                <a16:creationId xmlns:a16="http://schemas.microsoft.com/office/drawing/2014/main" id="{155C0808-C870-394C-2982-209792023CA8}"/>
              </a:ext>
            </a:extLst>
          </p:cNvPr>
          <p:cNvSpPr txBox="1"/>
          <p:nvPr/>
        </p:nvSpPr>
        <p:spPr>
          <a:xfrm>
            <a:off x="2458529" y="4651862"/>
            <a:ext cx="9523341" cy="184665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3200" dirty="0">
                <a:effectLst/>
                <a:ea typeface="Calibri" panose="020F0502020204030204" pitchFamily="34" charset="0"/>
                <a:cs typeface="Times New Roman" panose="02020603050405020304" pitchFamily="18" charset="0"/>
              </a:rPr>
              <a:t>After your </a:t>
            </a:r>
            <a:r>
              <a:rPr lang="en-US" sz="3200" dirty="0">
                <a:ea typeface="Calibri" panose="020F0502020204030204" pitchFamily="34" charset="0"/>
                <a:cs typeface="Times New Roman" panose="02020603050405020304" pitchFamily="18" charset="0"/>
              </a:rPr>
              <a:t>request</a:t>
            </a:r>
            <a:r>
              <a:rPr lang="en-US" sz="3200" dirty="0">
                <a:effectLst/>
                <a:ea typeface="Calibri" panose="020F0502020204030204" pitchFamily="34" charset="0"/>
                <a:cs typeface="Times New Roman" panose="02020603050405020304" pitchFamily="18" charset="0"/>
              </a:rPr>
              <a:t> is approved, </a:t>
            </a:r>
            <a:r>
              <a:rPr lang="en-US" sz="3200" dirty="0">
                <a:ea typeface="Calibri" panose="020F0502020204030204" pitchFamily="34" charset="0"/>
                <a:cs typeface="Times New Roman" panose="02020603050405020304" pitchFamily="18" charset="0"/>
              </a:rPr>
              <a:t>a member of CISA’s Business &amp; Finance Team</a:t>
            </a:r>
            <a:r>
              <a:rPr lang="en-US" sz="3200" dirty="0">
                <a:effectLst/>
                <a:ea typeface="Calibri" panose="020F0502020204030204" pitchFamily="34" charset="0"/>
                <a:cs typeface="Times New Roman" panose="02020603050405020304" pitchFamily="18" charset="0"/>
              </a:rPr>
              <a:t> will start </a:t>
            </a:r>
            <a:r>
              <a:rPr lang="en-US" sz="3200" dirty="0">
                <a:ea typeface="Calibri" panose="020F0502020204030204" pitchFamily="34" charset="0"/>
                <a:cs typeface="Times New Roman" panose="02020603050405020304" pitchFamily="18" charset="0"/>
              </a:rPr>
              <a:t>the purchase/reimbursement process and contact you</a:t>
            </a:r>
            <a:r>
              <a:rPr lang="en-US" sz="3200" dirty="0">
                <a:effectLst/>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950326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981BCA9-F8E8-8312-73DC-EB058729D604}"/>
              </a:ext>
            </a:extLst>
          </p:cNvPr>
          <p:cNvSpPr txBox="1"/>
          <p:nvPr/>
        </p:nvSpPr>
        <p:spPr>
          <a:xfrm>
            <a:off x="3019953" y="3797172"/>
            <a:ext cx="1128829" cy="116955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a:ea typeface="+mn-ea"/>
                <a:cs typeface="+mn-cs"/>
              </a:rPr>
              <a:t>CISA </a:t>
            </a:r>
            <a:r>
              <a:rPr lang="en-US" sz="1400" dirty="0">
                <a:solidFill>
                  <a:prstClr val="black"/>
                </a:solidFill>
                <a:latin typeface="Franklin Gothic Book" panose="020B0503020102020204"/>
              </a:rPr>
              <a:t>Business Services</a:t>
            </a:r>
            <a:r>
              <a:rPr kumimoji="0" lang="en-US" sz="1400" b="0" i="0" u="none" strike="noStrike" kern="1200" cap="none" spc="0" normalizeH="0" baseline="0" noProof="0" dirty="0">
                <a:ln>
                  <a:noFill/>
                </a:ln>
                <a:solidFill>
                  <a:prstClr val="black"/>
                </a:solidFill>
                <a:effectLst/>
                <a:uLnTx/>
                <a:uFillTx/>
                <a:latin typeface="Franklin Gothic Book" panose="020B0503020102020204"/>
                <a:ea typeface="+mn-ea"/>
                <a:cs typeface="+mn-cs"/>
              </a:rPr>
              <a:t> Form Submitted</a:t>
            </a:r>
          </a:p>
        </p:txBody>
      </p:sp>
      <p:sp>
        <p:nvSpPr>
          <p:cNvPr id="5" name="TextBox 4">
            <a:extLst>
              <a:ext uri="{FF2B5EF4-FFF2-40B4-BE49-F238E27FC236}">
                <a16:creationId xmlns:a16="http://schemas.microsoft.com/office/drawing/2014/main" id="{6D3275CB-D1A2-6714-D229-1C922724A7E4}"/>
              </a:ext>
            </a:extLst>
          </p:cNvPr>
          <p:cNvSpPr txBox="1"/>
          <p:nvPr/>
        </p:nvSpPr>
        <p:spPr>
          <a:xfrm>
            <a:off x="3747496" y="3415651"/>
            <a:ext cx="893869" cy="307777"/>
          </a:xfrm>
          <a:prstGeom prst="rect">
            <a:avLst/>
          </a:prstGeom>
          <a:noFill/>
          <a:ln>
            <a:solidFill>
              <a:schemeClr val="tx2"/>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12700">
                  <a:solidFill>
                    <a:srgbClr val="191B0E"/>
                  </a:solidFill>
                </a:ln>
                <a:solidFill>
                  <a:prstClr val="black"/>
                </a:solidFill>
                <a:effectLst/>
                <a:uLnTx/>
                <a:uFillTx/>
                <a:latin typeface="Franklin Gothic Book" panose="020B0503020102020204"/>
                <a:ea typeface="+mn-ea"/>
                <a:cs typeface="+mn-cs"/>
              </a:rPr>
              <a:t>Finance</a:t>
            </a:r>
          </a:p>
        </p:txBody>
      </p:sp>
      <p:sp>
        <p:nvSpPr>
          <p:cNvPr id="6" name="TextBox 5">
            <a:extLst>
              <a:ext uri="{FF2B5EF4-FFF2-40B4-BE49-F238E27FC236}">
                <a16:creationId xmlns:a16="http://schemas.microsoft.com/office/drawing/2014/main" id="{F2DEB4E8-2367-DE0B-76E8-0E9C45483186}"/>
              </a:ext>
            </a:extLst>
          </p:cNvPr>
          <p:cNvSpPr txBox="1"/>
          <p:nvPr/>
        </p:nvSpPr>
        <p:spPr>
          <a:xfrm>
            <a:off x="4302759" y="3856354"/>
            <a:ext cx="112882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a:ea typeface="+mn-ea"/>
                <a:cs typeface="+mn-cs"/>
              </a:rPr>
              <a:t>Form sent for Approval</a:t>
            </a:r>
          </a:p>
        </p:txBody>
      </p:sp>
      <p:sp>
        <p:nvSpPr>
          <p:cNvPr id="7" name="TextBox 6">
            <a:extLst>
              <a:ext uri="{FF2B5EF4-FFF2-40B4-BE49-F238E27FC236}">
                <a16:creationId xmlns:a16="http://schemas.microsoft.com/office/drawing/2014/main" id="{60D7EB0F-260D-5A12-EE44-AF4719A9579A}"/>
              </a:ext>
            </a:extLst>
          </p:cNvPr>
          <p:cNvSpPr txBox="1"/>
          <p:nvPr/>
        </p:nvSpPr>
        <p:spPr>
          <a:xfrm>
            <a:off x="5102438" y="3291623"/>
            <a:ext cx="1259674" cy="523220"/>
          </a:xfrm>
          <a:prstGeom prst="rect">
            <a:avLst/>
          </a:prstGeom>
          <a:noFill/>
          <a:ln>
            <a:solidFill>
              <a:schemeClr val="tx2"/>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12700">
                  <a:solidFill>
                    <a:srgbClr val="191B0E"/>
                  </a:solidFill>
                </a:ln>
                <a:solidFill>
                  <a:prstClr val="black"/>
                </a:solidFill>
                <a:effectLst/>
                <a:uLnTx/>
                <a:uFillTx/>
                <a:latin typeface="Franklin Gothic Book" panose="020B0503020102020204"/>
                <a:ea typeface="+mn-ea"/>
                <a:cs typeface="+mn-cs"/>
              </a:rPr>
              <a:t>SAPS Director</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12700">
                  <a:solidFill>
                    <a:srgbClr val="191B0E"/>
                  </a:solidFill>
                </a:ln>
                <a:solidFill>
                  <a:prstClr val="black"/>
                </a:solidFill>
                <a:effectLst/>
                <a:uLnTx/>
                <a:uFillTx/>
                <a:latin typeface="Franklin Gothic Book" panose="020B0503020102020204"/>
                <a:ea typeface="+mn-ea"/>
                <a:cs typeface="+mn-cs"/>
              </a:rPr>
              <a:t>SCCP Director</a:t>
            </a:r>
          </a:p>
        </p:txBody>
      </p:sp>
      <p:sp>
        <p:nvSpPr>
          <p:cNvPr id="13" name="TextBox 12">
            <a:extLst>
              <a:ext uri="{FF2B5EF4-FFF2-40B4-BE49-F238E27FC236}">
                <a16:creationId xmlns:a16="http://schemas.microsoft.com/office/drawing/2014/main" id="{1294A771-EFEC-0452-D292-1D6FE7DD3C91}"/>
              </a:ext>
            </a:extLst>
          </p:cNvPr>
          <p:cNvSpPr txBox="1"/>
          <p:nvPr/>
        </p:nvSpPr>
        <p:spPr>
          <a:xfrm>
            <a:off x="5126576" y="4395552"/>
            <a:ext cx="1198403"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C00000"/>
                </a:solidFill>
                <a:effectLst/>
                <a:uLnTx/>
                <a:uFillTx/>
                <a:latin typeface="Franklin Gothic Book" panose="020B0503020102020204"/>
                <a:ea typeface="+mn-ea"/>
                <a:cs typeface="+mn-cs"/>
              </a:rPr>
              <a:t>Request Denied</a:t>
            </a:r>
          </a:p>
        </p:txBody>
      </p:sp>
      <p:cxnSp>
        <p:nvCxnSpPr>
          <p:cNvPr id="14" name="Straight Arrow Connector 13">
            <a:extLst>
              <a:ext uri="{FF2B5EF4-FFF2-40B4-BE49-F238E27FC236}">
                <a16:creationId xmlns:a16="http://schemas.microsoft.com/office/drawing/2014/main" id="{8F121951-1F36-229D-CAB9-AAD1C2264154}"/>
              </a:ext>
            </a:extLst>
          </p:cNvPr>
          <p:cNvCxnSpPr>
            <a:cxnSpLocks/>
          </p:cNvCxnSpPr>
          <p:nvPr/>
        </p:nvCxnSpPr>
        <p:spPr>
          <a:xfrm>
            <a:off x="4668548" y="3587999"/>
            <a:ext cx="4465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0CCD82B-D305-DF2D-BE34-E28C36A8FD53}"/>
              </a:ext>
            </a:extLst>
          </p:cNvPr>
          <p:cNvCxnSpPr>
            <a:cxnSpLocks/>
          </p:cNvCxnSpPr>
          <p:nvPr/>
        </p:nvCxnSpPr>
        <p:spPr>
          <a:xfrm>
            <a:off x="5601366" y="3892142"/>
            <a:ext cx="890632" cy="104777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56136FD-45CD-84B6-0D60-7DB5B78D3E8C}"/>
              </a:ext>
            </a:extLst>
          </p:cNvPr>
          <p:cNvCxnSpPr>
            <a:cxnSpLocks/>
          </p:cNvCxnSpPr>
          <p:nvPr/>
        </p:nvCxnSpPr>
        <p:spPr>
          <a:xfrm flipV="1">
            <a:off x="5601366" y="2320456"/>
            <a:ext cx="701067" cy="88144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3A39F124-82C0-CEB7-F674-CA63DEE8B6E1}"/>
              </a:ext>
            </a:extLst>
          </p:cNvPr>
          <p:cNvCxnSpPr>
            <a:cxnSpLocks/>
          </p:cNvCxnSpPr>
          <p:nvPr/>
        </p:nvCxnSpPr>
        <p:spPr>
          <a:xfrm flipV="1">
            <a:off x="6639012" y="1303248"/>
            <a:ext cx="511804" cy="51525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5C794F7A-7758-C161-3DEF-68E41EC5287E}"/>
              </a:ext>
            </a:extLst>
          </p:cNvPr>
          <p:cNvCxnSpPr>
            <a:cxnSpLocks/>
          </p:cNvCxnSpPr>
          <p:nvPr/>
        </p:nvCxnSpPr>
        <p:spPr>
          <a:xfrm>
            <a:off x="3377161" y="3574290"/>
            <a:ext cx="357390" cy="207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7CE09689-FC84-761A-CC84-6C5D3C13E603}"/>
              </a:ext>
            </a:extLst>
          </p:cNvPr>
          <p:cNvSpPr txBox="1"/>
          <p:nvPr/>
        </p:nvSpPr>
        <p:spPr>
          <a:xfrm>
            <a:off x="6137859" y="1901006"/>
            <a:ext cx="893869" cy="307777"/>
          </a:xfrm>
          <a:prstGeom prst="rect">
            <a:avLst/>
          </a:prstGeom>
          <a:noFill/>
          <a:ln>
            <a:solidFill>
              <a:schemeClr val="tx2"/>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12700">
                  <a:solidFill>
                    <a:srgbClr val="191B0E"/>
                  </a:solidFill>
                </a:ln>
                <a:solidFill>
                  <a:prstClr val="black"/>
                </a:solidFill>
                <a:effectLst/>
                <a:uLnTx/>
                <a:uFillTx/>
                <a:latin typeface="Franklin Gothic Book" panose="020B0503020102020204"/>
                <a:ea typeface="+mn-ea"/>
                <a:cs typeface="+mn-cs"/>
              </a:rPr>
              <a:t>Finance</a:t>
            </a:r>
          </a:p>
        </p:txBody>
      </p:sp>
      <p:sp>
        <p:nvSpPr>
          <p:cNvPr id="23" name="TextBox 22">
            <a:extLst>
              <a:ext uri="{FF2B5EF4-FFF2-40B4-BE49-F238E27FC236}">
                <a16:creationId xmlns:a16="http://schemas.microsoft.com/office/drawing/2014/main" id="{48E55C6C-91BE-97BE-9D00-D483A703A850}"/>
              </a:ext>
            </a:extLst>
          </p:cNvPr>
          <p:cNvSpPr txBox="1"/>
          <p:nvPr/>
        </p:nvSpPr>
        <p:spPr>
          <a:xfrm>
            <a:off x="6124653" y="2468215"/>
            <a:ext cx="1198403"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solidFill>
                  <a:srgbClr val="00B050"/>
                </a:solidFill>
                <a:latin typeface="Franklin Gothic Book" panose="020B0503020102020204"/>
              </a:rPr>
              <a:t>Ticket approved</a:t>
            </a:r>
            <a:endParaRPr kumimoji="0" lang="en-US" sz="1400" b="0" i="0" u="none" strike="noStrike" kern="1200" cap="none" spc="0" normalizeH="0" baseline="0" noProof="0" dirty="0">
              <a:ln>
                <a:noFill/>
              </a:ln>
              <a:solidFill>
                <a:srgbClr val="00B050"/>
              </a:solidFill>
              <a:effectLst/>
              <a:uLnTx/>
              <a:uFillTx/>
              <a:latin typeface="Franklin Gothic Book" panose="020B0503020102020204"/>
              <a:ea typeface="+mn-ea"/>
              <a:cs typeface="+mn-cs"/>
            </a:endParaRPr>
          </a:p>
        </p:txBody>
      </p:sp>
      <p:sp>
        <p:nvSpPr>
          <p:cNvPr id="24" name="TextBox 23">
            <a:extLst>
              <a:ext uri="{FF2B5EF4-FFF2-40B4-BE49-F238E27FC236}">
                <a16:creationId xmlns:a16="http://schemas.microsoft.com/office/drawing/2014/main" id="{4A21D9D7-7DDE-914C-26AF-0B3105705990}"/>
              </a:ext>
            </a:extLst>
          </p:cNvPr>
          <p:cNvSpPr txBox="1"/>
          <p:nvPr/>
        </p:nvSpPr>
        <p:spPr>
          <a:xfrm>
            <a:off x="6362112" y="5107176"/>
            <a:ext cx="893869" cy="307777"/>
          </a:xfrm>
          <a:prstGeom prst="rect">
            <a:avLst/>
          </a:prstGeom>
          <a:noFill/>
          <a:ln>
            <a:solidFill>
              <a:schemeClr val="tx2"/>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12700">
                  <a:solidFill>
                    <a:srgbClr val="191B0E"/>
                  </a:solidFill>
                </a:ln>
                <a:solidFill>
                  <a:prstClr val="black"/>
                </a:solidFill>
                <a:effectLst/>
                <a:uLnTx/>
                <a:uFillTx/>
                <a:latin typeface="Franklin Gothic Book" panose="020B0503020102020204"/>
                <a:ea typeface="+mn-ea"/>
                <a:cs typeface="+mn-cs"/>
              </a:rPr>
              <a:t>Finance</a:t>
            </a:r>
          </a:p>
        </p:txBody>
      </p:sp>
      <p:sp>
        <p:nvSpPr>
          <p:cNvPr id="27" name="TextBox 26">
            <a:extLst>
              <a:ext uri="{FF2B5EF4-FFF2-40B4-BE49-F238E27FC236}">
                <a16:creationId xmlns:a16="http://schemas.microsoft.com/office/drawing/2014/main" id="{7AF92BD2-5ECC-F67E-D635-3734B87A2243}"/>
              </a:ext>
            </a:extLst>
          </p:cNvPr>
          <p:cNvSpPr txBox="1"/>
          <p:nvPr/>
        </p:nvSpPr>
        <p:spPr>
          <a:xfrm>
            <a:off x="7150816" y="1036773"/>
            <a:ext cx="1128829" cy="95410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a:ea typeface="+mn-ea"/>
                <a:cs typeface="+mn-cs"/>
              </a:rPr>
              <a:t>Request processed by Finance Team</a:t>
            </a:r>
          </a:p>
        </p:txBody>
      </p:sp>
      <p:cxnSp>
        <p:nvCxnSpPr>
          <p:cNvPr id="28" name="Straight Arrow Connector 27">
            <a:extLst>
              <a:ext uri="{FF2B5EF4-FFF2-40B4-BE49-F238E27FC236}">
                <a16:creationId xmlns:a16="http://schemas.microsoft.com/office/drawing/2014/main" id="{F9B8AAC8-380E-31CE-C9BC-3FC75B5C835D}"/>
              </a:ext>
            </a:extLst>
          </p:cNvPr>
          <p:cNvCxnSpPr>
            <a:cxnSpLocks/>
          </p:cNvCxnSpPr>
          <p:nvPr/>
        </p:nvCxnSpPr>
        <p:spPr>
          <a:xfrm flipV="1">
            <a:off x="8292517" y="1233926"/>
            <a:ext cx="413848" cy="2358"/>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5F66D6A5-BC3A-C965-F792-6BCCA532FB3A}"/>
              </a:ext>
            </a:extLst>
          </p:cNvPr>
          <p:cNvSpPr txBox="1"/>
          <p:nvPr/>
        </p:nvSpPr>
        <p:spPr>
          <a:xfrm>
            <a:off x="6088268" y="5603905"/>
            <a:ext cx="112882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a:ea typeface="+mn-ea"/>
                <a:cs typeface="+mn-cs"/>
              </a:rPr>
              <a:t>Denial reason sent</a:t>
            </a:r>
          </a:p>
        </p:txBody>
      </p:sp>
      <p:cxnSp>
        <p:nvCxnSpPr>
          <p:cNvPr id="34" name="Straight Arrow Connector 33">
            <a:extLst>
              <a:ext uri="{FF2B5EF4-FFF2-40B4-BE49-F238E27FC236}">
                <a16:creationId xmlns:a16="http://schemas.microsoft.com/office/drawing/2014/main" id="{FB882A7F-2697-CACA-5F9B-6D1923D869EF}"/>
              </a:ext>
            </a:extLst>
          </p:cNvPr>
          <p:cNvCxnSpPr>
            <a:cxnSpLocks/>
          </p:cNvCxnSpPr>
          <p:nvPr/>
        </p:nvCxnSpPr>
        <p:spPr>
          <a:xfrm>
            <a:off x="7073577" y="5494045"/>
            <a:ext cx="611147" cy="53276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0" name="Title 1">
            <a:extLst>
              <a:ext uri="{FF2B5EF4-FFF2-40B4-BE49-F238E27FC236}">
                <a16:creationId xmlns:a16="http://schemas.microsoft.com/office/drawing/2014/main" id="{6CFF58C5-BDA5-E2E2-F1A0-7F7BDD13B230}"/>
              </a:ext>
            </a:extLst>
          </p:cNvPr>
          <p:cNvSpPr txBox="1">
            <a:spLocks/>
          </p:cNvSpPr>
          <p:nvPr/>
        </p:nvSpPr>
        <p:spPr>
          <a:xfrm>
            <a:off x="931675" y="268314"/>
            <a:ext cx="9601200" cy="662181"/>
          </a:xfrm>
          <a:prstGeom prst="rect">
            <a:avLst/>
          </a:prstGeom>
        </p:spPr>
        <p:txBody>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marL="0" marR="0" lvl="0" indent="0" algn="l" defTabSz="914400" rtl="0" eaLnBrk="1" fontAlgn="auto" latinLnBrk="0" hangingPunct="1">
              <a:lnSpc>
                <a:spcPct val="89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191B0E"/>
                </a:solidFill>
                <a:effectLst/>
                <a:uLnTx/>
                <a:uFillTx/>
                <a:latin typeface="Franklin Gothic Book" panose="020B0503020102020204"/>
                <a:ea typeface="+mj-ea"/>
                <a:cs typeface="+mj-cs"/>
              </a:rPr>
              <a:t>CISA </a:t>
            </a:r>
            <a:r>
              <a:rPr lang="en-US" dirty="0">
                <a:solidFill>
                  <a:srgbClr val="191B0E"/>
                </a:solidFill>
                <a:latin typeface="Franklin Gothic Book" panose="020B0503020102020204"/>
              </a:rPr>
              <a:t>Procurement</a:t>
            </a:r>
            <a:r>
              <a:rPr kumimoji="0" lang="en-US" sz="4400" b="0" i="0" u="none" strike="noStrike" kern="1200" cap="none" spc="0" normalizeH="0" baseline="0" noProof="0" dirty="0">
                <a:ln>
                  <a:noFill/>
                </a:ln>
                <a:solidFill>
                  <a:srgbClr val="191B0E"/>
                </a:solidFill>
                <a:effectLst/>
                <a:uLnTx/>
                <a:uFillTx/>
                <a:latin typeface="Franklin Gothic Book" panose="020B0503020102020204"/>
                <a:ea typeface="+mj-ea"/>
                <a:cs typeface="+mj-cs"/>
              </a:rPr>
              <a:t> Flowchart*</a:t>
            </a:r>
            <a:endParaRPr lang="en-US" noProof="0" dirty="0">
              <a:solidFill>
                <a:srgbClr val="191B0E"/>
              </a:solidFill>
              <a:latin typeface="Franklin Gothic Book" panose="020B0503020102020204"/>
            </a:endParaRPr>
          </a:p>
          <a:p>
            <a:pPr marL="0" marR="0" lvl="0" indent="0" algn="l" defTabSz="914400" rtl="0" eaLnBrk="1" fontAlgn="auto" latinLnBrk="0" hangingPunct="1">
              <a:lnSpc>
                <a:spcPct val="89000"/>
              </a:lnSpc>
              <a:spcBef>
                <a:spcPct val="0"/>
              </a:spcBef>
              <a:spcAft>
                <a:spcPts val="0"/>
              </a:spcAft>
              <a:buClrTx/>
              <a:buSzTx/>
              <a:buFontTx/>
              <a:buNone/>
              <a:tabLst/>
              <a:defRPr/>
            </a:pPr>
            <a:r>
              <a:rPr kumimoji="0" lang="en-US" sz="4400" b="0" i="1" u="none" strike="noStrike" kern="1200" cap="none" spc="0" normalizeH="0" baseline="0" noProof="0" dirty="0">
                <a:ln>
                  <a:noFill/>
                </a:ln>
                <a:solidFill>
                  <a:srgbClr val="191B0E"/>
                </a:solidFill>
                <a:effectLst/>
                <a:uLnTx/>
                <a:uFillTx/>
                <a:latin typeface="Franklin Gothic Book" panose="020B0503020102020204"/>
                <a:ea typeface="+mj-ea"/>
                <a:cs typeface="+mj-cs"/>
              </a:rPr>
              <a:t>SAPS</a:t>
            </a:r>
            <a:r>
              <a:rPr lang="en-US" i="1" dirty="0">
                <a:solidFill>
                  <a:srgbClr val="191B0E"/>
                </a:solidFill>
                <a:latin typeface="Franklin Gothic Book" panose="020B0503020102020204"/>
              </a:rPr>
              <a:t> &amp; </a:t>
            </a:r>
            <a:r>
              <a:rPr kumimoji="0" lang="en-US" sz="4400" b="0" i="1" u="none" strike="noStrike" kern="1200" cap="none" spc="0" normalizeH="0" baseline="0" noProof="0" dirty="0">
                <a:ln>
                  <a:noFill/>
                </a:ln>
                <a:solidFill>
                  <a:srgbClr val="191B0E"/>
                </a:solidFill>
                <a:effectLst/>
                <a:uLnTx/>
                <a:uFillTx/>
                <a:latin typeface="Franklin Gothic Book" panose="020B0503020102020204"/>
                <a:ea typeface="+mj-ea"/>
                <a:cs typeface="+mj-cs"/>
              </a:rPr>
              <a:t>SCCP</a:t>
            </a:r>
          </a:p>
        </p:txBody>
      </p:sp>
      <p:sp>
        <p:nvSpPr>
          <p:cNvPr id="2" name="TextBox 1">
            <a:extLst>
              <a:ext uri="{FF2B5EF4-FFF2-40B4-BE49-F238E27FC236}">
                <a16:creationId xmlns:a16="http://schemas.microsoft.com/office/drawing/2014/main" id="{1618B39F-8F4A-B45C-55C6-B62D6DCC9DEB}"/>
              </a:ext>
            </a:extLst>
          </p:cNvPr>
          <p:cNvSpPr txBox="1"/>
          <p:nvPr/>
        </p:nvSpPr>
        <p:spPr>
          <a:xfrm>
            <a:off x="2049267" y="3419212"/>
            <a:ext cx="1321421"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Faculty/Staff</a:t>
            </a:r>
          </a:p>
        </p:txBody>
      </p:sp>
      <p:sp>
        <p:nvSpPr>
          <p:cNvPr id="39" name="TextBox 38">
            <a:extLst>
              <a:ext uri="{FF2B5EF4-FFF2-40B4-BE49-F238E27FC236}">
                <a16:creationId xmlns:a16="http://schemas.microsoft.com/office/drawing/2014/main" id="{5025F57F-5FCA-7330-5468-EC5F8A76EE3C}"/>
              </a:ext>
            </a:extLst>
          </p:cNvPr>
          <p:cNvSpPr txBox="1"/>
          <p:nvPr/>
        </p:nvSpPr>
        <p:spPr>
          <a:xfrm>
            <a:off x="8904391" y="1082395"/>
            <a:ext cx="1321421"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Faculty/Staff</a:t>
            </a:r>
          </a:p>
        </p:txBody>
      </p:sp>
      <p:sp>
        <p:nvSpPr>
          <p:cNvPr id="41" name="TextBox 40">
            <a:extLst>
              <a:ext uri="{FF2B5EF4-FFF2-40B4-BE49-F238E27FC236}">
                <a16:creationId xmlns:a16="http://schemas.microsoft.com/office/drawing/2014/main" id="{B4D2B176-0600-1513-AA36-8871ADA54107}"/>
              </a:ext>
            </a:extLst>
          </p:cNvPr>
          <p:cNvSpPr txBox="1"/>
          <p:nvPr/>
        </p:nvSpPr>
        <p:spPr>
          <a:xfrm>
            <a:off x="7582970" y="6194042"/>
            <a:ext cx="1321421"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Faculty/Staff</a:t>
            </a:r>
          </a:p>
        </p:txBody>
      </p:sp>
      <p:sp>
        <p:nvSpPr>
          <p:cNvPr id="3" name="TextBox 2">
            <a:extLst>
              <a:ext uri="{FF2B5EF4-FFF2-40B4-BE49-F238E27FC236}">
                <a16:creationId xmlns:a16="http://schemas.microsoft.com/office/drawing/2014/main" id="{F5031FF1-7915-2021-83C5-0162259F89F3}"/>
              </a:ext>
            </a:extLst>
          </p:cNvPr>
          <p:cNvSpPr txBox="1"/>
          <p:nvPr/>
        </p:nvSpPr>
        <p:spPr>
          <a:xfrm>
            <a:off x="966864" y="1610047"/>
            <a:ext cx="4241752" cy="923330"/>
          </a:xfrm>
          <a:prstGeom prst="rect">
            <a:avLst/>
          </a:prstGeom>
          <a:noFill/>
        </p:spPr>
        <p:txBody>
          <a:bodyPr wrap="square" rtlCol="0">
            <a:spAutoFit/>
          </a:bodyPr>
          <a:lstStyle/>
          <a:p>
            <a:r>
              <a:rPr lang="en-US" dirty="0"/>
              <a:t>*Approval flow when using School funds (does not apply to grant/start-up/RID/etc. accounts)</a:t>
            </a:r>
          </a:p>
        </p:txBody>
      </p:sp>
    </p:spTree>
    <p:extLst>
      <p:ext uri="{BB962C8B-B14F-4D97-AF65-F5344CB8AC3E}">
        <p14:creationId xmlns:p14="http://schemas.microsoft.com/office/powerpoint/2010/main" val="939004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818EC-8CAE-BCA2-3090-7145CEF967CE}"/>
              </a:ext>
            </a:extLst>
          </p:cNvPr>
          <p:cNvSpPr>
            <a:spLocks noGrp="1"/>
          </p:cNvSpPr>
          <p:nvPr>
            <p:ph type="title"/>
          </p:nvPr>
        </p:nvSpPr>
        <p:spPr>
          <a:xfrm>
            <a:off x="927074" y="287571"/>
            <a:ext cx="7116998" cy="1663600"/>
          </a:xfrm>
        </p:spPr>
        <p:txBody>
          <a:bodyPr>
            <a:normAutofit fontScale="90000"/>
          </a:bodyPr>
          <a:lstStyle/>
          <a:p>
            <a:r>
              <a:rPr lang="en-US" dirty="0"/>
              <a:t>CISA Procurement Flowchart*</a:t>
            </a:r>
            <a:br>
              <a:rPr lang="en-US" dirty="0"/>
            </a:br>
            <a:r>
              <a:rPr lang="en-US" i="1" dirty="0"/>
              <a:t>SASA</a:t>
            </a:r>
          </a:p>
        </p:txBody>
      </p:sp>
      <p:sp>
        <p:nvSpPr>
          <p:cNvPr id="9" name="TextBox 8">
            <a:extLst>
              <a:ext uri="{FF2B5EF4-FFF2-40B4-BE49-F238E27FC236}">
                <a16:creationId xmlns:a16="http://schemas.microsoft.com/office/drawing/2014/main" id="{EE1BF9E3-8BFA-F30A-0FFF-68CA457629A1}"/>
              </a:ext>
            </a:extLst>
          </p:cNvPr>
          <p:cNvSpPr txBox="1"/>
          <p:nvPr/>
        </p:nvSpPr>
        <p:spPr>
          <a:xfrm>
            <a:off x="3159844" y="3540391"/>
            <a:ext cx="893869"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Finance</a:t>
            </a:r>
          </a:p>
        </p:txBody>
      </p:sp>
      <p:sp>
        <p:nvSpPr>
          <p:cNvPr id="13" name="TextBox 12">
            <a:extLst>
              <a:ext uri="{FF2B5EF4-FFF2-40B4-BE49-F238E27FC236}">
                <a16:creationId xmlns:a16="http://schemas.microsoft.com/office/drawing/2014/main" id="{F88F8497-E3F7-8130-AD60-AB522496FF87}"/>
              </a:ext>
            </a:extLst>
          </p:cNvPr>
          <p:cNvSpPr txBox="1"/>
          <p:nvPr/>
        </p:nvSpPr>
        <p:spPr>
          <a:xfrm>
            <a:off x="3715107" y="3981094"/>
            <a:ext cx="1128829" cy="523220"/>
          </a:xfrm>
          <a:prstGeom prst="rect">
            <a:avLst/>
          </a:prstGeom>
          <a:noFill/>
        </p:spPr>
        <p:txBody>
          <a:bodyPr wrap="square" rtlCol="0">
            <a:spAutoFit/>
          </a:bodyPr>
          <a:lstStyle/>
          <a:p>
            <a:pPr algn="ctr"/>
            <a:r>
              <a:rPr lang="en-US" sz="1400" dirty="0"/>
              <a:t>Form sent for approval</a:t>
            </a:r>
          </a:p>
        </p:txBody>
      </p:sp>
      <p:sp>
        <p:nvSpPr>
          <p:cNvPr id="14" name="TextBox 13">
            <a:extLst>
              <a:ext uri="{FF2B5EF4-FFF2-40B4-BE49-F238E27FC236}">
                <a16:creationId xmlns:a16="http://schemas.microsoft.com/office/drawing/2014/main" id="{77BB06C5-B47C-F60E-D33A-2DE70166F190}"/>
              </a:ext>
            </a:extLst>
          </p:cNvPr>
          <p:cNvSpPr txBox="1"/>
          <p:nvPr/>
        </p:nvSpPr>
        <p:spPr>
          <a:xfrm>
            <a:off x="4544238" y="3514605"/>
            <a:ext cx="1259674"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 Head</a:t>
            </a:r>
          </a:p>
        </p:txBody>
      </p:sp>
      <p:cxnSp>
        <p:nvCxnSpPr>
          <p:cNvPr id="45" name="Straight Arrow Connector 44">
            <a:extLst>
              <a:ext uri="{FF2B5EF4-FFF2-40B4-BE49-F238E27FC236}">
                <a16:creationId xmlns:a16="http://schemas.microsoft.com/office/drawing/2014/main" id="{8781D0CE-7F4A-0877-E041-219FE06A53F2}"/>
              </a:ext>
            </a:extLst>
          </p:cNvPr>
          <p:cNvCxnSpPr>
            <a:cxnSpLocks/>
          </p:cNvCxnSpPr>
          <p:nvPr/>
        </p:nvCxnSpPr>
        <p:spPr>
          <a:xfrm>
            <a:off x="5884955" y="3710411"/>
            <a:ext cx="966855" cy="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3F2DA93A-C92C-BE4D-88AC-FE0D82D8EAFE}"/>
              </a:ext>
            </a:extLst>
          </p:cNvPr>
          <p:cNvSpPr txBox="1"/>
          <p:nvPr/>
        </p:nvSpPr>
        <p:spPr>
          <a:xfrm>
            <a:off x="5705843" y="3107974"/>
            <a:ext cx="1221514" cy="523220"/>
          </a:xfrm>
          <a:prstGeom prst="rect">
            <a:avLst/>
          </a:prstGeom>
          <a:noFill/>
        </p:spPr>
        <p:txBody>
          <a:bodyPr wrap="square" rtlCol="0">
            <a:spAutoFit/>
          </a:bodyPr>
          <a:lstStyle/>
          <a:p>
            <a:pPr algn="ctr"/>
            <a:r>
              <a:rPr lang="en-US" sz="1400" dirty="0">
                <a:solidFill>
                  <a:srgbClr val="00B050"/>
                </a:solidFill>
              </a:rPr>
              <a:t>Ticket Approved</a:t>
            </a:r>
          </a:p>
        </p:txBody>
      </p:sp>
      <p:sp>
        <p:nvSpPr>
          <p:cNvPr id="48" name="TextBox 47">
            <a:extLst>
              <a:ext uri="{FF2B5EF4-FFF2-40B4-BE49-F238E27FC236}">
                <a16:creationId xmlns:a16="http://schemas.microsoft.com/office/drawing/2014/main" id="{8AFDFBBF-62FD-9D57-E0C7-5180477D8F40}"/>
              </a:ext>
            </a:extLst>
          </p:cNvPr>
          <p:cNvSpPr txBox="1"/>
          <p:nvPr/>
        </p:nvSpPr>
        <p:spPr>
          <a:xfrm>
            <a:off x="6912892" y="3402419"/>
            <a:ext cx="957638" cy="523220"/>
          </a:xfrm>
          <a:prstGeom prst="rect">
            <a:avLst/>
          </a:prstGeom>
          <a:noFill/>
          <a:ln>
            <a:solidFill>
              <a:schemeClr val="tx2"/>
            </a:solidFill>
          </a:ln>
        </p:spPr>
        <p:txBody>
          <a:bodyPr wrap="square" rtlCol="0">
            <a:spAutoFit/>
          </a:bodyPr>
          <a:lstStyle/>
          <a:p>
            <a:pPr algn="ctr"/>
            <a:r>
              <a:rPr lang="en-US" sz="1400" dirty="0">
                <a:ln w="12700">
                  <a:solidFill>
                    <a:schemeClr val="tx2"/>
                  </a:solidFill>
                </a:ln>
              </a:rPr>
              <a:t>SASA Director</a:t>
            </a:r>
          </a:p>
        </p:txBody>
      </p:sp>
      <p:sp>
        <p:nvSpPr>
          <p:cNvPr id="51" name="TextBox 50">
            <a:extLst>
              <a:ext uri="{FF2B5EF4-FFF2-40B4-BE49-F238E27FC236}">
                <a16:creationId xmlns:a16="http://schemas.microsoft.com/office/drawing/2014/main" id="{67CA52A4-8DFD-ABA0-D161-BC54D7560D2D}"/>
              </a:ext>
            </a:extLst>
          </p:cNvPr>
          <p:cNvSpPr txBox="1"/>
          <p:nvPr/>
        </p:nvSpPr>
        <p:spPr>
          <a:xfrm>
            <a:off x="5305144" y="4166032"/>
            <a:ext cx="1198403" cy="523220"/>
          </a:xfrm>
          <a:prstGeom prst="rect">
            <a:avLst/>
          </a:prstGeom>
          <a:noFill/>
        </p:spPr>
        <p:txBody>
          <a:bodyPr wrap="square" rtlCol="0">
            <a:spAutoFit/>
          </a:bodyPr>
          <a:lstStyle/>
          <a:p>
            <a:pPr algn="ctr"/>
            <a:r>
              <a:rPr lang="en-US" sz="1400" dirty="0">
                <a:solidFill>
                  <a:srgbClr val="C00000"/>
                </a:solidFill>
              </a:rPr>
              <a:t>Request Denied</a:t>
            </a:r>
          </a:p>
        </p:txBody>
      </p:sp>
      <p:cxnSp>
        <p:nvCxnSpPr>
          <p:cNvPr id="52" name="Straight Arrow Connector 51">
            <a:extLst>
              <a:ext uri="{FF2B5EF4-FFF2-40B4-BE49-F238E27FC236}">
                <a16:creationId xmlns:a16="http://schemas.microsoft.com/office/drawing/2014/main" id="{98A56211-E774-221E-DB02-ED2987AD3769}"/>
              </a:ext>
            </a:extLst>
          </p:cNvPr>
          <p:cNvCxnSpPr>
            <a:cxnSpLocks/>
          </p:cNvCxnSpPr>
          <p:nvPr/>
        </p:nvCxnSpPr>
        <p:spPr>
          <a:xfrm>
            <a:off x="4080896" y="3712739"/>
            <a:ext cx="4465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22760012-49DF-DA84-3C69-3A464768E76A}"/>
              </a:ext>
            </a:extLst>
          </p:cNvPr>
          <p:cNvCxnSpPr>
            <a:cxnSpLocks/>
          </p:cNvCxnSpPr>
          <p:nvPr/>
        </p:nvCxnSpPr>
        <p:spPr>
          <a:xfrm>
            <a:off x="5013714" y="4016882"/>
            <a:ext cx="890632" cy="104777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F4266747-5E9E-7610-E4E4-AA76DC87539C}"/>
              </a:ext>
            </a:extLst>
          </p:cNvPr>
          <p:cNvCxnSpPr>
            <a:cxnSpLocks/>
          </p:cNvCxnSpPr>
          <p:nvPr/>
        </p:nvCxnSpPr>
        <p:spPr>
          <a:xfrm flipV="1">
            <a:off x="7259423" y="2426725"/>
            <a:ext cx="701067" cy="88144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357C6EE0-5253-DB43-95DA-1C166A933856}"/>
              </a:ext>
            </a:extLst>
          </p:cNvPr>
          <p:cNvCxnSpPr>
            <a:cxnSpLocks/>
          </p:cNvCxnSpPr>
          <p:nvPr/>
        </p:nvCxnSpPr>
        <p:spPr>
          <a:xfrm flipV="1">
            <a:off x="8273095" y="1402109"/>
            <a:ext cx="511804" cy="51525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7D0F51E4-F0D1-4D54-34DE-546DE4D8B566}"/>
              </a:ext>
            </a:extLst>
          </p:cNvPr>
          <p:cNvCxnSpPr>
            <a:cxnSpLocks/>
          </p:cNvCxnSpPr>
          <p:nvPr/>
        </p:nvCxnSpPr>
        <p:spPr>
          <a:xfrm>
            <a:off x="7431321" y="3964115"/>
            <a:ext cx="859872" cy="99853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1078BA4B-F731-18FE-7475-6ADD2BC77C4F}"/>
              </a:ext>
            </a:extLst>
          </p:cNvPr>
          <p:cNvSpPr txBox="1"/>
          <p:nvPr/>
        </p:nvSpPr>
        <p:spPr>
          <a:xfrm>
            <a:off x="7950489" y="4169415"/>
            <a:ext cx="1198403" cy="523220"/>
          </a:xfrm>
          <a:prstGeom prst="rect">
            <a:avLst/>
          </a:prstGeom>
          <a:noFill/>
        </p:spPr>
        <p:txBody>
          <a:bodyPr wrap="square" rtlCol="0">
            <a:spAutoFit/>
          </a:bodyPr>
          <a:lstStyle/>
          <a:p>
            <a:pPr algn="ctr"/>
            <a:r>
              <a:rPr lang="en-US" sz="1400" dirty="0">
                <a:solidFill>
                  <a:srgbClr val="C00000"/>
                </a:solidFill>
              </a:rPr>
              <a:t>Request Denied</a:t>
            </a:r>
          </a:p>
        </p:txBody>
      </p:sp>
      <p:cxnSp>
        <p:nvCxnSpPr>
          <p:cNvPr id="87" name="Straight Arrow Connector 86">
            <a:extLst>
              <a:ext uri="{FF2B5EF4-FFF2-40B4-BE49-F238E27FC236}">
                <a16:creationId xmlns:a16="http://schemas.microsoft.com/office/drawing/2014/main" id="{B709E15B-B700-F0EA-F315-58477C5F742F}"/>
              </a:ext>
            </a:extLst>
          </p:cNvPr>
          <p:cNvCxnSpPr>
            <a:cxnSpLocks/>
          </p:cNvCxnSpPr>
          <p:nvPr/>
        </p:nvCxnSpPr>
        <p:spPr>
          <a:xfrm>
            <a:off x="2789509" y="3699030"/>
            <a:ext cx="357390" cy="207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1E5D6EBB-1B5C-284C-A1B0-8C9EC70003C8}"/>
              </a:ext>
            </a:extLst>
          </p:cNvPr>
          <p:cNvSpPr txBox="1"/>
          <p:nvPr/>
        </p:nvSpPr>
        <p:spPr>
          <a:xfrm>
            <a:off x="7790055" y="2025746"/>
            <a:ext cx="893869"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Finance</a:t>
            </a:r>
          </a:p>
        </p:txBody>
      </p:sp>
      <p:sp>
        <p:nvSpPr>
          <p:cNvPr id="102" name="TextBox 101">
            <a:extLst>
              <a:ext uri="{FF2B5EF4-FFF2-40B4-BE49-F238E27FC236}">
                <a16:creationId xmlns:a16="http://schemas.microsoft.com/office/drawing/2014/main" id="{A03788D5-E5B9-C214-5A2F-00C6E1F4F77C}"/>
              </a:ext>
            </a:extLst>
          </p:cNvPr>
          <p:cNvSpPr txBox="1"/>
          <p:nvPr/>
        </p:nvSpPr>
        <p:spPr>
          <a:xfrm>
            <a:off x="5774460" y="5231916"/>
            <a:ext cx="893869"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Finance</a:t>
            </a:r>
          </a:p>
        </p:txBody>
      </p:sp>
      <p:sp>
        <p:nvSpPr>
          <p:cNvPr id="108" name="TextBox 107">
            <a:extLst>
              <a:ext uri="{FF2B5EF4-FFF2-40B4-BE49-F238E27FC236}">
                <a16:creationId xmlns:a16="http://schemas.microsoft.com/office/drawing/2014/main" id="{811F4B8F-9A41-F4FC-D681-D6F708335A7B}"/>
              </a:ext>
            </a:extLst>
          </p:cNvPr>
          <p:cNvSpPr txBox="1"/>
          <p:nvPr/>
        </p:nvSpPr>
        <p:spPr>
          <a:xfrm>
            <a:off x="8291193" y="5143912"/>
            <a:ext cx="893869"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Finance</a:t>
            </a:r>
          </a:p>
        </p:txBody>
      </p:sp>
      <p:sp>
        <p:nvSpPr>
          <p:cNvPr id="112" name="TextBox 111">
            <a:extLst>
              <a:ext uri="{FF2B5EF4-FFF2-40B4-BE49-F238E27FC236}">
                <a16:creationId xmlns:a16="http://schemas.microsoft.com/office/drawing/2014/main" id="{89E01824-76EE-532C-DB02-1FA17D2C1F65}"/>
              </a:ext>
            </a:extLst>
          </p:cNvPr>
          <p:cNvSpPr txBox="1"/>
          <p:nvPr/>
        </p:nvSpPr>
        <p:spPr>
          <a:xfrm>
            <a:off x="8623714" y="664569"/>
            <a:ext cx="1128829" cy="954107"/>
          </a:xfrm>
          <a:prstGeom prst="rect">
            <a:avLst/>
          </a:prstGeom>
          <a:noFill/>
        </p:spPr>
        <p:txBody>
          <a:bodyPr wrap="square" rtlCol="0">
            <a:spAutoFit/>
          </a:bodyPr>
          <a:lstStyle/>
          <a:p>
            <a:pPr algn="ctr"/>
            <a:r>
              <a:rPr lang="en-US" sz="1400" dirty="0"/>
              <a:t>Request processed by Finance Team</a:t>
            </a:r>
          </a:p>
        </p:txBody>
      </p:sp>
      <p:sp>
        <p:nvSpPr>
          <p:cNvPr id="128" name="TextBox 127">
            <a:extLst>
              <a:ext uri="{FF2B5EF4-FFF2-40B4-BE49-F238E27FC236}">
                <a16:creationId xmlns:a16="http://schemas.microsoft.com/office/drawing/2014/main" id="{9CE6813D-2E44-54E0-6860-B25F47CF6ECF}"/>
              </a:ext>
            </a:extLst>
          </p:cNvPr>
          <p:cNvSpPr txBox="1"/>
          <p:nvPr/>
        </p:nvSpPr>
        <p:spPr>
          <a:xfrm>
            <a:off x="5647476" y="5800187"/>
            <a:ext cx="1128829" cy="523220"/>
          </a:xfrm>
          <a:prstGeom prst="rect">
            <a:avLst/>
          </a:prstGeom>
          <a:noFill/>
        </p:spPr>
        <p:txBody>
          <a:bodyPr wrap="square" rtlCol="0">
            <a:spAutoFit/>
          </a:bodyPr>
          <a:lstStyle/>
          <a:p>
            <a:pPr algn="ctr"/>
            <a:r>
              <a:rPr lang="en-US" sz="1400" dirty="0"/>
              <a:t>Denial reason sent</a:t>
            </a:r>
          </a:p>
        </p:txBody>
      </p:sp>
      <p:cxnSp>
        <p:nvCxnSpPr>
          <p:cNvPr id="129" name="Straight Arrow Connector 128">
            <a:extLst>
              <a:ext uri="{FF2B5EF4-FFF2-40B4-BE49-F238E27FC236}">
                <a16:creationId xmlns:a16="http://schemas.microsoft.com/office/drawing/2014/main" id="{4E33951B-C0EE-BD14-4C79-628CA85B4AD0}"/>
              </a:ext>
            </a:extLst>
          </p:cNvPr>
          <p:cNvCxnSpPr>
            <a:cxnSpLocks/>
          </p:cNvCxnSpPr>
          <p:nvPr/>
        </p:nvCxnSpPr>
        <p:spPr>
          <a:xfrm>
            <a:off x="6485925" y="5618785"/>
            <a:ext cx="611147" cy="53276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Straight Arrow Connector 132">
            <a:extLst>
              <a:ext uri="{FF2B5EF4-FFF2-40B4-BE49-F238E27FC236}">
                <a16:creationId xmlns:a16="http://schemas.microsoft.com/office/drawing/2014/main" id="{57D296BB-28A9-EFB2-4BE0-93C899F973EA}"/>
              </a:ext>
            </a:extLst>
          </p:cNvPr>
          <p:cNvCxnSpPr>
            <a:cxnSpLocks/>
          </p:cNvCxnSpPr>
          <p:nvPr/>
        </p:nvCxnSpPr>
        <p:spPr>
          <a:xfrm>
            <a:off x="9046332" y="5539693"/>
            <a:ext cx="627089" cy="478879"/>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33">
            <a:extLst>
              <a:ext uri="{FF2B5EF4-FFF2-40B4-BE49-F238E27FC236}">
                <a16:creationId xmlns:a16="http://schemas.microsoft.com/office/drawing/2014/main" id="{322BEC56-0ACA-095B-23D0-0B70BA6FCD88}"/>
              </a:ext>
            </a:extLst>
          </p:cNvPr>
          <p:cNvSpPr txBox="1"/>
          <p:nvPr/>
        </p:nvSpPr>
        <p:spPr>
          <a:xfrm>
            <a:off x="8220485" y="5645508"/>
            <a:ext cx="1128829" cy="523220"/>
          </a:xfrm>
          <a:prstGeom prst="rect">
            <a:avLst/>
          </a:prstGeom>
          <a:noFill/>
        </p:spPr>
        <p:txBody>
          <a:bodyPr wrap="square" rtlCol="0">
            <a:spAutoFit/>
          </a:bodyPr>
          <a:lstStyle/>
          <a:p>
            <a:pPr algn="ctr"/>
            <a:r>
              <a:rPr lang="en-US" sz="1400" dirty="0"/>
              <a:t>Denial reason sent</a:t>
            </a:r>
          </a:p>
        </p:txBody>
      </p:sp>
      <p:sp>
        <p:nvSpPr>
          <p:cNvPr id="49" name="TextBox 48">
            <a:extLst>
              <a:ext uri="{FF2B5EF4-FFF2-40B4-BE49-F238E27FC236}">
                <a16:creationId xmlns:a16="http://schemas.microsoft.com/office/drawing/2014/main" id="{88346A87-F6E7-BD23-03B0-CF4285E94033}"/>
              </a:ext>
            </a:extLst>
          </p:cNvPr>
          <p:cNvSpPr txBox="1"/>
          <p:nvPr/>
        </p:nvSpPr>
        <p:spPr>
          <a:xfrm>
            <a:off x="6503547" y="2322184"/>
            <a:ext cx="1221514" cy="523220"/>
          </a:xfrm>
          <a:prstGeom prst="rect">
            <a:avLst/>
          </a:prstGeom>
          <a:noFill/>
        </p:spPr>
        <p:txBody>
          <a:bodyPr wrap="square" rtlCol="0">
            <a:spAutoFit/>
          </a:bodyPr>
          <a:lstStyle/>
          <a:p>
            <a:pPr algn="ctr"/>
            <a:r>
              <a:rPr lang="en-US" sz="1400" dirty="0">
                <a:solidFill>
                  <a:srgbClr val="00B050"/>
                </a:solidFill>
              </a:rPr>
              <a:t>Ticket Approved</a:t>
            </a:r>
          </a:p>
        </p:txBody>
      </p:sp>
      <p:sp>
        <p:nvSpPr>
          <p:cNvPr id="3" name="TextBox 2">
            <a:extLst>
              <a:ext uri="{FF2B5EF4-FFF2-40B4-BE49-F238E27FC236}">
                <a16:creationId xmlns:a16="http://schemas.microsoft.com/office/drawing/2014/main" id="{0E1B9FF3-D378-CCEE-23E0-FAF99CCDA265}"/>
              </a:ext>
            </a:extLst>
          </p:cNvPr>
          <p:cNvSpPr txBox="1"/>
          <p:nvPr/>
        </p:nvSpPr>
        <p:spPr>
          <a:xfrm>
            <a:off x="2432301" y="3921912"/>
            <a:ext cx="1128829" cy="116955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a:ea typeface="+mn-ea"/>
                <a:cs typeface="+mn-cs"/>
              </a:rPr>
              <a:t>CISA </a:t>
            </a:r>
            <a:r>
              <a:rPr lang="en-US" sz="1400" dirty="0">
                <a:solidFill>
                  <a:prstClr val="black"/>
                </a:solidFill>
                <a:latin typeface="Franklin Gothic Book" panose="020B0503020102020204"/>
              </a:rPr>
              <a:t>Business Services</a:t>
            </a:r>
            <a:r>
              <a:rPr kumimoji="0" lang="en-US" sz="1400" b="0" i="0" u="none" strike="noStrike" kern="1200" cap="none" spc="0" normalizeH="0" baseline="0" noProof="0" dirty="0">
                <a:ln>
                  <a:noFill/>
                </a:ln>
                <a:solidFill>
                  <a:prstClr val="black"/>
                </a:solidFill>
                <a:effectLst/>
                <a:uLnTx/>
                <a:uFillTx/>
                <a:latin typeface="Franklin Gothic Book" panose="020B0503020102020204"/>
                <a:ea typeface="+mn-ea"/>
                <a:cs typeface="+mn-cs"/>
              </a:rPr>
              <a:t> Form Submitted</a:t>
            </a:r>
          </a:p>
        </p:txBody>
      </p:sp>
      <p:cxnSp>
        <p:nvCxnSpPr>
          <p:cNvPr id="5" name="Straight Arrow Connector 4">
            <a:extLst>
              <a:ext uri="{FF2B5EF4-FFF2-40B4-BE49-F238E27FC236}">
                <a16:creationId xmlns:a16="http://schemas.microsoft.com/office/drawing/2014/main" id="{462B9EFF-9C07-9850-A22A-6E915127AB52}"/>
              </a:ext>
            </a:extLst>
          </p:cNvPr>
          <p:cNvCxnSpPr>
            <a:cxnSpLocks/>
          </p:cNvCxnSpPr>
          <p:nvPr/>
        </p:nvCxnSpPr>
        <p:spPr>
          <a:xfrm flipV="1">
            <a:off x="9838465" y="1204777"/>
            <a:ext cx="413848" cy="2358"/>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D9507091-15B2-7786-8C14-69623B0AE8C9}"/>
              </a:ext>
            </a:extLst>
          </p:cNvPr>
          <p:cNvSpPr txBox="1"/>
          <p:nvPr/>
        </p:nvSpPr>
        <p:spPr>
          <a:xfrm>
            <a:off x="1456329" y="3540391"/>
            <a:ext cx="1321421"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Faculty/Staff</a:t>
            </a:r>
          </a:p>
        </p:txBody>
      </p:sp>
      <p:sp>
        <p:nvSpPr>
          <p:cNvPr id="10" name="TextBox 9">
            <a:extLst>
              <a:ext uri="{FF2B5EF4-FFF2-40B4-BE49-F238E27FC236}">
                <a16:creationId xmlns:a16="http://schemas.microsoft.com/office/drawing/2014/main" id="{C59A712C-4EB0-2AD2-88DF-24D096E2E5EA}"/>
              </a:ext>
            </a:extLst>
          </p:cNvPr>
          <p:cNvSpPr txBox="1"/>
          <p:nvPr/>
        </p:nvSpPr>
        <p:spPr>
          <a:xfrm>
            <a:off x="6851810" y="6323407"/>
            <a:ext cx="1321421"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Faculty/Staff</a:t>
            </a:r>
          </a:p>
        </p:txBody>
      </p:sp>
      <p:sp>
        <p:nvSpPr>
          <p:cNvPr id="11" name="TextBox 10">
            <a:extLst>
              <a:ext uri="{FF2B5EF4-FFF2-40B4-BE49-F238E27FC236}">
                <a16:creationId xmlns:a16="http://schemas.microsoft.com/office/drawing/2014/main" id="{DF0CB231-3AB0-2D4A-50F1-DC6F0042D902}"/>
              </a:ext>
            </a:extLst>
          </p:cNvPr>
          <p:cNvSpPr txBox="1"/>
          <p:nvPr/>
        </p:nvSpPr>
        <p:spPr>
          <a:xfrm>
            <a:off x="9709879" y="6138607"/>
            <a:ext cx="1321421"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Faculty/Staff</a:t>
            </a:r>
          </a:p>
        </p:txBody>
      </p:sp>
      <p:sp>
        <p:nvSpPr>
          <p:cNvPr id="12" name="TextBox 11">
            <a:extLst>
              <a:ext uri="{FF2B5EF4-FFF2-40B4-BE49-F238E27FC236}">
                <a16:creationId xmlns:a16="http://schemas.microsoft.com/office/drawing/2014/main" id="{863CE700-5FDD-F6F0-4EC9-95D22C2B3A4F}"/>
              </a:ext>
            </a:extLst>
          </p:cNvPr>
          <p:cNvSpPr txBox="1"/>
          <p:nvPr/>
        </p:nvSpPr>
        <p:spPr>
          <a:xfrm>
            <a:off x="10332185" y="1050888"/>
            <a:ext cx="1321421"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Faculty/Staff</a:t>
            </a:r>
          </a:p>
        </p:txBody>
      </p:sp>
      <p:sp>
        <p:nvSpPr>
          <p:cNvPr id="6" name="TextBox 5">
            <a:extLst>
              <a:ext uri="{FF2B5EF4-FFF2-40B4-BE49-F238E27FC236}">
                <a16:creationId xmlns:a16="http://schemas.microsoft.com/office/drawing/2014/main" id="{CC5A4A1C-7776-055B-9ED3-AD81FD36B901}"/>
              </a:ext>
            </a:extLst>
          </p:cNvPr>
          <p:cNvSpPr txBox="1"/>
          <p:nvPr/>
        </p:nvSpPr>
        <p:spPr>
          <a:xfrm>
            <a:off x="965477" y="1634110"/>
            <a:ext cx="4208598" cy="921682"/>
          </a:xfrm>
          <a:prstGeom prst="rect">
            <a:avLst/>
          </a:prstGeom>
          <a:noFill/>
        </p:spPr>
        <p:txBody>
          <a:bodyPr wrap="square" rtlCol="0">
            <a:spAutoFit/>
          </a:bodyPr>
          <a:lstStyle/>
          <a:p>
            <a:r>
              <a:rPr lang="en-US" dirty="0"/>
              <a:t>*Approval flow when using School funds (does not apply to grant/start-up/RID/etc. accounts)</a:t>
            </a:r>
          </a:p>
        </p:txBody>
      </p:sp>
    </p:spTree>
    <p:extLst>
      <p:ext uri="{BB962C8B-B14F-4D97-AF65-F5344CB8AC3E}">
        <p14:creationId xmlns:p14="http://schemas.microsoft.com/office/powerpoint/2010/main" val="1682254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818EC-8CAE-BCA2-3090-7145CEF967CE}"/>
              </a:ext>
            </a:extLst>
          </p:cNvPr>
          <p:cNvSpPr>
            <a:spLocks noGrp="1"/>
          </p:cNvSpPr>
          <p:nvPr>
            <p:ph type="title"/>
          </p:nvPr>
        </p:nvSpPr>
        <p:spPr>
          <a:xfrm>
            <a:off x="985739" y="99576"/>
            <a:ext cx="7372900" cy="1919437"/>
          </a:xfrm>
        </p:spPr>
        <p:txBody>
          <a:bodyPr>
            <a:normAutofit fontScale="90000"/>
          </a:bodyPr>
          <a:lstStyle/>
          <a:p>
            <a:r>
              <a:rPr lang="en-US" dirty="0"/>
              <a:t>CISA  IT Procurement Flowchart* </a:t>
            </a:r>
            <a:br>
              <a:rPr lang="en-US" dirty="0"/>
            </a:br>
            <a:r>
              <a:rPr lang="en-US" i="1" dirty="0"/>
              <a:t>College-wide</a:t>
            </a:r>
            <a:br>
              <a:rPr lang="en-US" i="1" dirty="0"/>
            </a:br>
            <a:br>
              <a:rPr lang="en-US" dirty="0"/>
            </a:br>
            <a:endParaRPr lang="en-US" dirty="0"/>
          </a:p>
        </p:txBody>
      </p:sp>
      <p:sp>
        <p:nvSpPr>
          <p:cNvPr id="6" name="TextBox 5">
            <a:extLst>
              <a:ext uri="{FF2B5EF4-FFF2-40B4-BE49-F238E27FC236}">
                <a16:creationId xmlns:a16="http://schemas.microsoft.com/office/drawing/2014/main" id="{8D12D469-EA19-5029-9142-29FAD1842C15}"/>
              </a:ext>
            </a:extLst>
          </p:cNvPr>
          <p:cNvSpPr txBox="1"/>
          <p:nvPr/>
        </p:nvSpPr>
        <p:spPr>
          <a:xfrm>
            <a:off x="1456329" y="3540391"/>
            <a:ext cx="1321421"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Faculty/Staff</a:t>
            </a:r>
          </a:p>
        </p:txBody>
      </p:sp>
      <p:sp>
        <p:nvSpPr>
          <p:cNvPr id="9" name="TextBox 8">
            <a:extLst>
              <a:ext uri="{FF2B5EF4-FFF2-40B4-BE49-F238E27FC236}">
                <a16:creationId xmlns:a16="http://schemas.microsoft.com/office/drawing/2014/main" id="{EE1BF9E3-8BFA-F30A-0FFF-68CA457629A1}"/>
              </a:ext>
            </a:extLst>
          </p:cNvPr>
          <p:cNvSpPr txBox="1"/>
          <p:nvPr/>
        </p:nvSpPr>
        <p:spPr>
          <a:xfrm>
            <a:off x="3159844" y="3540391"/>
            <a:ext cx="893869"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CISA IT</a:t>
            </a:r>
          </a:p>
        </p:txBody>
      </p:sp>
      <p:sp>
        <p:nvSpPr>
          <p:cNvPr id="13" name="TextBox 12">
            <a:extLst>
              <a:ext uri="{FF2B5EF4-FFF2-40B4-BE49-F238E27FC236}">
                <a16:creationId xmlns:a16="http://schemas.microsoft.com/office/drawing/2014/main" id="{F88F8497-E3F7-8130-AD60-AB522496FF87}"/>
              </a:ext>
            </a:extLst>
          </p:cNvPr>
          <p:cNvSpPr txBox="1"/>
          <p:nvPr/>
        </p:nvSpPr>
        <p:spPr>
          <a:xfrm>
            <a:off x="3715107" y="3981094"/>
            <a:ext cx="1128829" cy="523220"/>
          </a:xfrm>
          <a:prstGeom prst="rect">
            <a:avLst/>
          </a:prstGeom>
          <a:noFill/>
        </p:spPr>
        <p:txBody>
          <a:bodyPr wrap="square" rtlCol="0">
            <a:spAutoFit/>
          </a:bodyPr>
          <a:lstStyle/>
          <a:p>
            <a:pPr algn="ctr"/>
            <a:r>
              <a:rPr lang="en-US" sz="1400" dirty="0"/>
              <a:t>Ticket Approved</a:t>
            </a:r>
          </a:p>
        </p:txBody>
      </p:sp>
      <p:sp>
        <p:nvSpPr>
          <p:cNvPr id="14" name="TextBox 13">
            <a:extLst>
              <a:ext uri="{FF2B5EF4-FFF2-40B4-BE49-F238E27FC236}">
                <a16:creationId xmlns:a16="http://schemas.microsoft.com/office/drawing/2014/main" id="{77BB06C5-B47C-F60E-D33A-2DE70166F190}"/>
              </a:ext>
            </a:extLst>
          </p:cNvPr>
          <p:cNvSpPr txBox="1"/>
          <p:nvPr/>
        </p:nvSpPr>
        <p:spPr>
          <a:xfrm>
            <a:off x="4544238" y="3514605"/>
            <a:ext cx="1259674"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Finance</a:t>
            </a:r>
          </a:p>
        </p:txBody>
      </p:sp>
      <p:cxnSp>
        <p:nvCxnSpPr>
          <p:cNvPr id="45" name="Straight Arrow Connector 44">
            <a:extLst>
              <a:ext uri="{FF2B5EF4-FFF2-40B4-BE49-F238E27FC236}">
                <a16:creationId xmlns:a16="http://schemas.microsoft.com/office/drawing/2014/main" id="{8781D0CE-7F4A-0877-E041-219FE06A53F2}"/>
              </a:ext>
            </a:extLst>
          </p:cNvPr>
          <p:cNvCxnSpPr>
            <a:cxnSpLocks/>
          </p:cNvCxnSpPr>
          <p:nvPr/>
        </p:nvCxnSpPr>
        <p:spPr>
          <a:xfrm>
            <a:off x="6096000" y="3712739"/>
            <a:ext cx="966855" cy="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3F2DA93A-C92C-BE4D-88AC-FE0D82D8EAFE}"/>
              </a:ext>
            </a:extLst>
          </p:cNvPr>
          <p:cNvSpPr txBox="1"/>
          <p:nvPr/>
        </p:nvSpPr>
        <p:spPr>
          <a:xfrm>
            <a:off x="5940510" y="3107974"/>
            <a:ext cx="1221514" cy="523220"/>
          </a:xfrm>
          <a:prstGeom prst="rect">
            <a:avLst/>
          </a:prstGeom>
          <a:noFill/>
        </p:spPr>
        <p:txBody>
          <a:bodyPr wrap="square" rtlCol="0">
            <a:spAutoFit/>
          </a:bodyPr>
          <a:lstStyle/>
          <a:p>
            <a:pPr algn="ctr"/>
            <a:r>
              <a:rPr lang="en-US" sz="1400" dirty="0">
                <a:solidFill>
                  <a:srgbClr val="00B050"/>
                </a:solidFill>
              </a:rPr>
              <a:t>Ticket Approved</a:t>
            </a:r>
          </a:p>
        </p:txBody>
      </p:sp>
      <p:sp>
        <p:nvSpPr>
          <p:cNvPr id="51" name="TextBox 50">
            <a:extLst>
              <a:ext uri="{FF2B5EF4-FFF2-40B4-BE49-F238E27FC236}">
                <a16:creationId xmlns:a16="http://schemas.microsoft.com/office/drawing/2014/main" id="{67CA52A4-8DFD-ABA0-D161-BC54D7560D2D}"/>
              </a:ext>
            </a:extLst>
          </p:cNvPr>
          <p:cNvSpPr txBox="1"/>
          <p:nvPr/>
        </p:nvSpPr>
        <p:spPr>
          <a:xfrm>
            <a:off x="5305144" y="4166032"/>
            <a:ext cx="1198403" cy="523220"/>
          </a:xfrm>
          <a:prstGeom prst="rect">
            <a:avLst/>
          </a:prstGeom>
          <a:noFill/>
        </p:spPr>
        <p:txBody>
          <a:bodyPr wrap="square" rtlCol="0">
            <a:spAutoFit/>
          </a:bodyPr>
          <a:lstStyle/>
          <a:p>
            <a:pPr algn="ctr"/>
            <a:r>
              <a:rPr lang="en-US" sz="1400" dirty="0">
                <a:solidFill>
                  <a:srgbClr val="C00000"/>
                </a:solidFill>
              </a:rPr>
              <a:t>Request Denied</a:t>
            </a:r>
          </a:p>
        </p:txBody>
      </p:sp>
      <p:cxnSp>
        <p:nvCxnSpPr>
          <p:cNvPr id="52" name="Straight Arrow Connector 51">
            <a:extLst>
              <a:ext uri="{FF2B5EF4-FFF2-40B4-BE49-F238E27FC236}">
                <a16:creationId xmlns:a16="http://schemas.microsoft.com/office/drawing/2014/main" id="{98A56211-E774-221E-DB02-ED2987AD3769}"/>
              </a:ext>
            </a:extLst>
          </p:cNvPr>
          <p:cNvCxnSpPr>
            <a:cxnSpLocks/>
          </p:cNvCxnSpPr>
          <p:nvPr/>
        </p:nvCxnSpPr>
        <p:spPr>
          <a:xfrm>
            <a:off x="4080896" y="3712739"/>
            <a:ext cx="4465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22760012-49DF-DA84-3C69-3A464768E76A}"/>
              </a:ext>
            </a:extLst>
          </p:cNvPr>
          <p:cNvCxnSpPr>
            <a:cxnSpLocks/>
          </p:cNvCxnSpPr>
          <p:nvPr/>
        </p:nvCxnSpPr>
        <p:spPr>
          <a:xfrm>
            <a:off x="5013714" y="4016882"/>
            <a:ext cx="890632" cy="104777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357C6EE0-5253-DB43-95DA-1C166A933856}"/>
              </a:ext>
            </a:extLst>
          </p:cNvPr>
          <p:cNvCxnSpPr>
            <a:cxnSpLocks/>
          </p:cNvCxnSpPr>
          <p:nvPr/>
        </p:nvCxnSpPr>
        <p:spPr>
          <a:xfrm flipV="1">
            <a:off x="7590933" y="2682369"/>
            <a:ext cx="511804" cy="51525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7D0F51E4-F0D1-4D54-34DE-546DE4D8B566}"/>
              </a:ext>
            </a:extLst>
          </p:cNvPr>
          <p:cNvCxnSpPr>
            <a:cxnSpLocks/>
          </p:cNvCxnSpPr>
          <p:nvPr/>
        </p:nvCxnSpPr>
        <p:spPr>
          <a:xfrm>
            <a:off x="7431321" y="3964115"/>
            <a:ext cx="1118369" cy="1194481"/>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1078BA4B-F731-18FE-7475-6ADD2BC77C4F}"/>
              </a:ext>
            </a:extLst>
          </p:cNvPr>
          <p:cNvSpPr txBox="1"/>
          <p:nvPr/>
        </p:nvSpPr>
        <p:spPr>
          <a:xfrm>
            <a:off x="7950489" y="4169415"/>
            <a:ext cx="1198403" cy="523220"/>
          </a:xfrm>
          <a:prstGeom prst="rect">
            <a:avLst/>
          </a:prstGeom>
          <a:noFill/>
        </p:spPr>
        <p:txBody>
          <a:bodyPr wrap="square" rtlCol="0">
            <a:spAutoFit/>
          </a:bodyPr>
          <a:lstStyle/>
          <a:p>
            <a:pPr algn="ctr"/>
            <a:r>
              <a:rPr lang="en-US" sz="1400" dirty="0">
                <a:solidFill>
                  <a:srgbClr val="C00000"/>
                </a:solidFill>
              </a:rPr>
              <a:t>Request Denied</a:t>
            </a:r>
          </a:p>
        </p:txBody>
      </p:sp>
      <p:cxnSp>
        <p:nvCxnSpPr>
          <p:cNvPr id="87" name="Straight Arrow Connector 86">
            <a:extLst>
              <a:ext uri="{FF2B5EF4-FFF2-40B4-BE49-F238E27FC236}">
                <a16:creationId xmlns:a16="http://schemas.microsoft.com/office/drawing/2014/main" id="{B709E15B-B700-F0EA-F315-58477C5F742F}"/>
              </a:ext>
            </a:extLst>
          </p:cNvPr>
          <p:cNvCxnSpPr>
            <a:cxnSpLocks/>
          </p:cNvCxnSpPr>
          <p:nvPr/>
        </p:nvCxnSpPr>
        <p:spPr>
          <a:xfrm>
            <a:off x="2789509" y="3699030"/>
            <a:ext cx="357390" cy="207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1E5D6EBB-1B5C-284C-A1B0-8C9EC70003C8}"/>
              </a:ext>
            </a:extLst>
          </p:cNvPr>
          <p:cNvSpPr txBox="1"/>
          <p:nvPr/>
        </p:nvSpPr>
        <p:spPr>
          <a:xfrm>
            <a:off x="7182970" y="3518971"/>
            <a:ext cx="893869"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Lori Bello</a:t>
            </a:r>
          </a:p>
        </p:txBody>
      </p:sp>
      <p:sp>
        <p:nvSpPr>
          <p:cNvPr id="102" name="TextBox 101">
            <a:extLst>
              <a:ext uri="{FF2B5EF4-FFF2-40B4-BE49-F238E27FC236}">
                <a16:creationId xmlns:a16="http://schemas.microsoft.com/office/drawing/2014/main" id="{A03788D5-E5B9-C214-5A2F-00C6E1F4F77C}"/>
              </a:ext>
            </a:extLst>
          </p:cNvPr>
          <p:cNvSpPr txBox="1"/>
          <p:nvPr/>
        </p:nvSpPr>
        <p:spPr>
          <a:xfrm>
            <a:off x="6078578" y="5231790"/>
            <a:ext cx="893869"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CISA IT</a:t>
            </a:r>
          </a:p>
        </p:txBody>
      </p:sp>
      <p:sp>
        <p:nvSpPr>
          <p:cNvPr id="112" name="TextBox 111">
            <a:extLst>
              <a:ext uri="{FF2B5EF4-FFF2-40B4-BE49-F238E27FC236}">
                <a16:creationId xmlns:a16="http://schemas.microsoft.com/office/drawing/2014/main" id="{89E01824-76EE-532C-DB02-1FA17D2C1F65}"/>
              </a:ext>
            </a:extLst>
          </p:cNvPr>
          <p:cNvSpPr txBox="1"/>
          <p:nvPr/>
        </p:nvSpPr>
        <p:spPr>
          <a:xfrm>
            <a:off x="8113323" y="1587983"/>
            <a:ext cx="1128829" cy="954107"/>
          </a:xfrm>
          <a:prstGeom prst="rect">
            <a:avLst/>
          </a:prstGeom>
          <a:noFill/>
        </p:spPr>
        <p:txBody>
          <a:bodyPr wrap="square" rtlCol="0">
            <a:spAutoFit/>
          </a:bodyPr>
          <a:lstStyle/>
          <a:p>
            <a:pPr algn="ctr"/>
            <a:r>
              <a:rPr lang="en-US" sz="1400" dirty="0"/>
              <a:t>Request processed by Finance Team</a:t>
            </a:r>
          </a:p>
        </p:txBody>
      </p:sp>
      <p:sp>
        <p:nvSpPr>
          <p:cNvPr id="128" name="TextBox 127">
            <a:extLst>
              <a:ext uri="{FF2B5EF4-FFF2-40B4-BE49-F238E27FC236}">
                <a16:creationId xmlns:a16="http://schemas.microsoft.com/office/drawing/2014/main" id="{9CE6813D-2E44-54E0-6860-B25F47CF6ECF}"/>
              </a:ext>
            </a:extLst>
          </p:cNvPr>
          <p:cNvSpPr txBox="1"/>
          <p:nvPr/>
        </p:nvSpPr>
        <p:spPr>
          <a:xfrm>
            <a:off x="5396683" y="5607609"/>
            <a:ext cx="1128829" cy="523220"/>
          </a:xfrm>
          <a:prstGeom prst="rect">
            <a:avLst/>
          </a:prstGeom>
          <a:noFill/>
        </p:spPr>
        <p:txBody>
          <a:bodyPr wrap="square" rtlCol="0">
            <a:spAutoFit/>
          </a:bodyPr>
          <a:lstStyle/>
          <a:p>
            <a:pPr algn="ctr"/>
            <a:r>
              <a:rPr lang="en-US" sz="1400" dirty="0"/>
              <a:t>Denial reason sent</a:t>
            </a:r>
          </a:p>
        </p:txBody>
      </p:sp>
      <p:sp>
        <p:nvSpPr>
          <p:cNvPr id="3" name="TextBox 2">
            <a:extLst>
              <a:ext uri="{FF2B5EF4-FFF2-40B4-BE49-F238E27FC236}">
                <a16:creationId xmlns:a16="http://schemas.microsoft.com/office/drawing/2014/main" id="{0E1B9FF3-D378-CCEE-23E0-FAF99CCDA265}"/>
              </a:ext>
            </a:extLst>
          </p:cNvPr>
          <p:cNvSpPr txBox="1"/>
          <p:nvPr/>
        </p:nvSpPr>
        <p:spPr>
          <a:xfrm>
            <a:off x="2432301" y="3921912"/>
            <a:ext cx="1128829" cy="95410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a:ea typeface="+mn-ea"/>
                <a:cs typeface="+mn-cs"/>
              </a:rPr>
              <a:t>CISA </a:t>
            </a:r>
            <a:r>
              <a:rPr lang="en-US" sz="1400" dirty="0">
                <a:solidFill>
                  <a:prstClr val="black"/>
                </a:solidFill>
                <a:latin typeface="Franklin Gothic Book" panose="020B0503020102020204"/>
              </a:rPr>
              <a:t>Technology Support page</a:t>
            </a:r>
            <a:endParaRPr kumimoji="0" lang="en-US" sz="1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cxnSp>
        <p:nvCxnSpPr>
          <p:cNvPr id="5" name="Straight Arrow Connector 4">
            <a:extLst>
              <a:ext uri="{FF2B5EF4-FFF2-40B4-BE49-F238E27FC236}">
                <a16:creationId xmlns:a16="http://schemas.microsoft.com/office/drawing/2014/main" id="{462B9EFF-9C07-9850-A22A-6E915127AB52}"/>
              </a:ext>
            </a:extLst>
          </p:cNvPr>
          <p:cNvCxnSpPr>
            <a:cxnSpLocks/>
          </p:cNvCxnSpPr>
          <p:nvPr/>
        </p:nvCxnSpPr>
        <p:spPr>
          <a:xfrm flipV="1">
            <a:off x="9379635" y="1983757"/>
            <a:ext cx="413848" cy="2358"/>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7BD11E05-24AD-3DD9-3194-F8DA2DEB8D0F}"/>
              </a:ext>
            </a:extLst>
          </p:cNvPr>
          <p:cNvSpPr txBox="1"/>
          <p:nvPr/>
        </p:nvSpPr>
        <p:spPr>
          <a:xfrm>
            <a:off x="2432301" y="5075706"/>
            <a:ext cx="1128829"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Franklin Gothic Book" panose="020B0503020102020204"/>
              </a:rPr>
              <a:t>Software Security Review</a:t>
            </a:r>
            <a:endParaRPr kumimoji="0" lang="en-US" sz="1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
        <p:nvSpPr>
          <p:cNvPr id="8" name="TextBox 7">
            <a:extLst>
              <a:ext uri="{FF2B5EF4-FFF2-40B4-BE49-F238E27FC236}">
                <a16:creationId xmlns:a16="http://schemas.microsoft.com/office/drawing/2014/main" id="{4BCB4122-33C1-753B-148A-BD657B5D954E}"/>
              </a:ext>
            </a:extLst>
          </p:cNvPr>
          <p:cNvSpPr txBox="1"/>
          <p:nvPr/>
        </p:nvSpPr>
        <p:spPr>
          <a:xfrm>
            <a:off x="2447974" y="6008952"/>
            <a:ext cx="1128829"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a:ea typeface="+mn-ea"/>
                <a:cs typeface="+mn-cs"/>
              </a:rPr>
              <a:t>Technology Purchase Request</a:t>
            </a:r>
          </a:p>
        </p:txBody>
      </p:sp>
      <p:sp>
        <p:nvSpPr>
          <p:cNvPr id="10" name="Oval 9">
            <a:extLst>
              <a:ext uri="{FF2B5EF4-FFF2-40B4-BE49-F238E27FC236}">
                <a16:creationId xmlns:a16="http://schemas.microsoft.com/office/drawing/2014/main" id="{E979E417-2E0B-BCAA-7A58-77AEC06C813C}"/>
              </a:ext>
            </a:extLst>
          </p:cNvPr>
          <p:cNvSpPr/>
          <p:nvPr/>
        </p:nvSpPr>
        <p:spPr>
          <a:xfrm>
            <a:off x="2432301" y="5061523"/>
            <a:ext cx="1092697" cy="738664"/>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D392AF49-B0FC-6598-FFC4-BC3094F87AEA}"/>
              </a:ext>
            </a:extLst>
          </p:cNvPr>
          <p:cNvSpPr/>
          <p:nvPr/>
        </p:nvSpPr>
        <p:spPr>
          <a:xfrm>
            <a:off x="2419770" y="5958546"/>
            <a:ext cx="1138887" cy="785515"/>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5B81691-9E62-5CEE-CB83-6DB50E7695B7}"/>
              </a:ext>
            </a:extLst>
          </p:cNvPr>
          <p:cNvSpPr txBox="1"/>
          <p:nvPr/>
        </p:nvSpPr>
        <p:spPr>
          <a:xfrm>
            <a:off x="9220290" y="5237719"/>
            <a:ext cx="893869"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CISA IT</a:t>
            </a:r>
          </a:p>
        </p:txBody>
      </p:sp>
      <p:sp>
        <p:nvSpPr>
          <p:cNvPr id="15" name="TextBox 14">
            <a:extLst>
              <a:ext uri="{FF2B5EF4-FFF2-40B4-BE49-F238E27FC236}">
                <a16:creationId xmlns:a16="http://schemas.microsoft.com/office/drawing/2014/main" id="{27B4425C-6F94-ED9D-8268-C73C4BC7CB8A}"/>
              </a:ext>
            </a:extLst>
          </p:cNvPr>
          <p:cNvSpPr txBox="1"/>
          <p:nvPr/>
        </p:nvSpPr>
        <p:spPr>
          <a:xfrm>
            <a:off x="8549690" y="5607609"/>
            <a:ext cx="1128829" cy="523220"/>
          </a:xfrm>
          <a:prstGeom prst="rect">
            <a:avLst/>
          </a:prstGeom>
          <a:noFill/>
        </p:spPr>
        <p:txBody>
          <a:bodyPr wrap="square" rtlCol="0">
            <a:spAutoFit/>
          </a:bodyPr>
          <a:lstStyle/>
          <a:p>
            <a:pPr algn="ctr"/>
            <a:r>
              <a:rPr lang="en-US" sz="1400" dirty="0"/>
              <a:t>Denial reason sent</a:t>
            </a:r>
          </a:p>
        </p:txBody>
      </p:sp>
      <p:sp>
        <p:nvSpPr>
          <p:cNvPr id="18" name="TextBox 17">
            <a:extLst>
              <a:ext uri="{FF2B5EF4-FFF2-40B4-BE49-F238E27FC236}">
                <a16:creationId xmlns:a16="http://schemas.microsoft.com/office/drawing/2014/main" id="{7A5B4D7D-A9BB-568C-B745-E3201458BF7B}"/>
              </a:ext>
            </a:extLst>
          </p:cNvPr>
          <p:cNvSpPr txBox="1"/>
          <p:nvPr/>
        </p:nvSpPr>
        <p:spPr>
          <a:xfrm>
            <a:off x="6820564" y="2311526"/>
            <a:ext cx="1221514" cy="523220"/>
          </a:xfrm>
          <a:prstGeom prst="rect">
            <a:avLst/>
          </a:prstGeom>
          <a:noFill/>
        </p:spPr>
        <p:txBody>
          <a:bodyPr wrap="square" rtlCol="0">
            <a:spAutoFit/>
          </a:bodyPr>
          <a:lstStyle/>
          <a:p>
            <a:pPr algn="ctr"/>
            <a:r>
              <a:rPr lang="en-US" sz="1400" dirty="0">
                <a:solidFill>
                  <a:srgbClr val="00B050"/>
                </a:solidFill>
              </a:rPr>
              <a:t>Ticket Approved</a:t>
            </a:r>
          </a:p>
        </p:txBody>
      </p:sp>
      <p:sp>
        <p:nvSpPr>
          <p:cNvPr id="21" name="TextBox 20">
            <a:extLst>
              <a:ext uri="{FF2B5EF4-FFF2-40B4-BE49-F238E27FC236}">
                <a16:creationId xmlns:a16="http://schemas.microsoft.com/office/drawing/2014/main" id="{6E6ECFAB-1E39-20F2-0590-C300CDCC7243}"/>
              </a:ext>
            </a:extLst>
          </p:cNvPr>
          <p:cNvSpPr txBox="1"/>
          <p:nvPr/>
        </p:nvSpPr>
        <p:spPr>
          <a:xfrm>
            <a:off x="4582925" y="5236229"/>
            <a:ext cx="1321421"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Faculty/Staff</a:t>
            </a:r>
          </a:p>
        </p:txBody>
      </p:sp>
      <p:sp>
        <p:nvSpPr>
          <p:cNvPr id="22" name="TextBox 21">
            <a:extLst>
              <a:ext uri="{FF2B5EF4-FFF2-40B4-BE49-F238E27FC236}">
                <a16:creationId xmlns:a16="http://schemas.microsoft.com/office/drawing/2014/main" id="{9573F232-2A2A-AE1B-F5AE-E6075D23FCA8}"/>
              </a:ext>
            </a:extLst>
          </p:cNvPr>
          <p:cNvSpPr txBox="1"/>
          <p:nvPr/>
        </p:nvSpPr>
        <p:spPr>
          <a:xfrm>
            <a:off x="7727449" y="5237719"/>
            <a:ext cx="1321421"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Faculty/Staff</a:t>
            </a:r>
          </a:p>
        </p:txBody>
      </p:sp>
      <p:sp>
        <p:nvSpPr>
          <p:cNvPr id="16" name="TextBox 15">
            <a:extLst>
              <a:ext uri="{FF2B5EF4-FFF2-40B4-BE49-F238E27FC236}">
                <a16:creationId xmlns:a16="http://schemas.microsoft.com/office/drawing/2014/main" id="{289E5FE4-3D95-A5A9-0287-CA114B547E10}"/>
              </a:ext>
            </a:extLst>
          </p:cNvPr>
          <p:cNvSpPr txBox="1"/>
          <p:nvPr/>
        </p:nvSpPr>
        <p:spPr>
          <a:xfrm>
            <a:off x="10114159" y="1815538"/>
            <a:ext cx="1321421" cy="307777"/>
          </a:xfrm>
          <a:prstGeom prst="rect">
            <a:avLst/>
          </a:prstGeom>
          <a:noFill/>
          <a:ln>
            <a:solidFill>
              <a:schemeClr val="tx2"/>
            </a:solidFill>
          </a:ln>
        </p:spPr>
        <p:txBody>
          <a:bodyPr wrap="square" rtlCol="0">
            <a:spAutoFit/>
          </a:bodyPr>
          <a:lstStyle/>
          <a:p>
            <a:pPr algn="ctr"/>
            <a:r>
              <a:rPr lang="en-US" sz="1400" dirty="0">
                <a:ln w="12700">
                  <a:solidFill>
                    <a:schemeClr val="tx2"/>
                  </a:solidFill>
                </a:ln>
              </a:rPr>
              <a:t>Faculty/Staff</a:t>
            </a:r>
          </a:p>
        </p:txBody>
      </p:sp>
      <p:sp>
        <p:nvSpPr>
          <p:cNvPr id="17" name="TextBox 16">
            <a:extLst>
              <a:ext uri="{FF2B5EF4-FFF2-40B4-BE49-F238E27FC236}">
                <a16:creationId xmlns:a16="http://schemas.microsoft.com/office/drawing/2014/main" id="{EA97314B-9165-4462-E057-C08EF565D30B}"/>
              </a:ext>
            </a:extLst>
          </p:cNvPr>
          <p:cNvSpPr txBox="1"/>
          <p:nvPr/>
        </p:nvSpPr>
        <p:spPr>
          <a:xfrm>
            <a:off x="1035037" y="1508586"/>
            <a:ext cx="4361646" cy="921682"/>
          </a:xfrm>
          <a:prstGeom prst="rect">
            <a:avLst/>
          </a:prstGeom>
          <a:noFill/>
        </p:spPr>
        <p:txBody>
          <a:bodyPr wrap="square" rtlCol="0">
            <a:spAutoFit/>
          </a:bodyPr>
          <a:lstStyle/>
          <a:p>
            <a:r>
              <a:rPr lang="en-US" dirty="0"/>
              <a:t>*Approval flow when using College funds (does not apply to grant/start-up/RID/etc. accounts)</a:t>
            </a:r>
          </a:p>
        </p:txBody>
      </p:sp>
    </p:spTree>
    <p:extLst>
      <p:ext uri="{BB962C8B-B14F-4D97-AF65-F5344CB8AC3E}">
        <p14:creationId xmlns:p14="http://schemas.microsoft.com/office/powerpoint/2010/main" val="161334026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F9523192F0BB744BE8F2864C5CC0767" ma:contentTypeVersion="6" ma:contentTypeDescription="Create a new document." ma:contentTypeScope="" ma:versionID="08a1c0e91b2712ae2ee384f92d7e6e62">
  <xsd:schema xmlns:xsd="http://www.w3.org/2001/XMLSchema" xmlns:xs="http://www.w3.org/2001/XMLSchema" xmlns:p="http://schemas.microsoft.com/office/2006/metadata/properties" xmlns:ns2="f215bec4-fa4a-46e2-a251-1562c4834321" xmlns:ns3="62a94315-5bd0-4012-86ee-1ff279cb0f51" targetNamespace="http://schemas.microsoft.com/office/2006/metadata/properties" ma:root="true" ma:fieldsID="ea2c9405554a6b76145df2bfdec96c7f" ns2:_="" ns3:_="">
    <xsd:import namespace="f215bec4-fa4a-46e2-a251-1562c4834321"/>
    <xsd:import namespace="62a94315-5bd0-4012-86ee-1ff279cb0f5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15bec4-fa4a-46e2-a251-1562c483432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a94315-5bd0-4012-86ee-1ff279cb0f5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55A93C-578E-47D2-96A6-AF17136F6BCE}">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1A4EAE92-F869-4897-9396-DE89EF7A64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15bec4-fa4a-46e2-a251-1562c4834321"/>
    <ds:schemaRef ds:uri="62a94315-5bd0-4012-86ee-1ff279cb0f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E48938-CE0A-4976-83E6-A8FD4583CC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Travel design</Template>
  <TotalTime>7616</TotalTime>
  <Words>1042</Words>
  <Application>Microsoft Office PowerPoint</Application>
  <PresentationFormat>Widescreen</PresentationFormat>
  <Paragraphs>120</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Franklin Gothic Book</vt:lpstr>
      <vt:lpstr>Crop</vt:lpstr>
      <vt:lpstr>CISA Procurement</vt:lpstr>
      <vt:lpstr>PowerPoint Presentation</vt:lpstr>
      <vt:lpstr>PowerPoint Presentation</vt:lpstr>
      <vt:lpstr>PowerPoint Presentation</vt:lpstr>
      <vt:lpstr>PowerPoint Presentation</vt:lpstr>
      <vt:lpstr>PowerPoint Presentation</vt:lpstr>
      <vt:lpstr>CISA Procurement Flowchart* SASA</vt:lpstr>
      <vt:lpstr>CISA  IT Procurement Flowchart*  College-wide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CISA Travel</dc:title>
  <dc:creator>Johnell Roper</dc:creator>
  <cp:lastModifiedBy>Nicole Giver</cp:lastModifiedBy>
  <cp:revision>18</cp:revision>
  <dcterms:created xsi:type="dcterms:W3CDTF">2023-08-23T21:39:56Z</dcterms:created>
  <dcterms:modified xsi:type="dcterms:W3CDTF">2024-08-15T21:42:17Z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0x0101002F9523192F0BB744BE8F2864C5CC0767</vt:lpwstr>
  </property>
</Properties>
</file>