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3"/>
  </p:sldMasterIdLst>
  <p:notesMasterIdLst>
    <p:notesMasterId r:id="rId15"/>
  </p:notesMasterIdLst>
  <p:handoutMasterIdLst>
    <p:handoutMasterId r:id="rId16"/>
  </p:handoutMasterIdLst>
  <p:sldIdLst>
    <p:sldId id="291" r:id="rId4"/>
    <p:sldId id="292" r:id="rId5"/>
    <p:sldId id="293" r:id="rId6"/>
    <p:sldId id="295" r:id="rId7"/>
    <p:sldId id="294" r:id="rId8"/>
    <p:sldId id="296" r:id="rId9"/>
    <p:sldId id="297" r:id="rId10"/>
    <p:sldId id="298" r:id="rId11"/>
    <p:sldId id="299" r:id="rId12"/>
    <p:sldId id="300" r:id="rId13"/>
    <p:sldId id="301"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14" autoAdjust="0"/>
  </p:normalViewPr>
  <p:slideViewPr>
    <p:cSldViewPr snapToGrid="0">
      <p:cViewPr varScale="1">
        <p:scale>
          <a:sx n="92" d="100"/>
          <a:sy n="92" d="100"/>
        </p:scale>
        <p:origin x="1278" y="90"/>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ell Roper" userId="54ea31bf-da24-4ae3-8ebd-a96a21d7cf1a" providerId="ADAL" clId="{AC267077-F3DA-482B-B65B-C6E29DAF1B32}"/>
    <pc:docChg chg="delSld delMainMaster">
      <pc:chgData name="Johnell Roper" userId="54ea31bf-da24-4ae3-8ebd-a96a21d7cf1a" providerId="ADAL" clId="{AC267077-F3DA-482B-B65B-C6E29DAF1B32}" dt="2024-08-26T22:18:10.533" v="1" actId="47"/>
      <pc:docMkLst>
        <pc:docMk/>
      </pc:docMkLst>
      <pc:sldChg chg="del">
        <pc:chgData name="Johnell Roper" userId="54ea31bf-da24-4ae3-8ebd-a96a21d7cf1a" providerId="ADAL" clId="{AC267077-F3DA-482B-B65B-C6E29DAF1B32}" dt="2024-08-26T22:18:10.533" v="1" actId="47"/>
        <pc:sldMkLst>
          <pc:docMk/>
          <pc:sldMk cId="1546580382" sldId="257"/>
        </pc:sldMkLst>
      </pc:sldChg>
      <pc:sldChg chg="del">
        <pc:chgData name="Johnell Roper" userId="54ea31bf-da24-4ae3-8ebd-a96a21d7cf1a" providerId="ADAL" clId="{AC267077-F3DA-482B-B65B-C6E29DAF1B32}" dt="2024-08-26T22:17:57.521" v="0" actId="47"/>
        <pc:sldMkLst>
          <pc:docMk/>
          <pc:sldMk cId="173668550" sldId="258"/>
        </pc:sldMkLst>
      </pc:sldChg>
      <pc:sldChg chg="del">
        <pc:chgData name="Johnell Roper" userId="54ea31bf-da24-4ae3-8ebd-a96a21d7cf1a" providerId="ADAL" clId="{AC267077-F3DA-482B-B65B-C6E29DAF1B32}" dt="2024-08-26T22:18:10.533" v="1" actId="47"/>
        <pc:sldMkLst>
          <pc:docMk/>
          <pc:sldMk cId="2680741861" sldId="274"/>
        </pc:sldMkLst>
      </pc:sldChg>
      <pc:sldChg chg="del">
        <pc:chgData name="Johnell Roper" userId="54ea31bf-da24-4ae3-8ebd-a96a21d7cf1a" providerId="ADAL" clId="{AC267077-F3DA-482B-B65B-C6E29DAF1B32}" dt="2024-08-26T22:18:10.533" v="1" actId="47"/>
        <pc:sldMkLst>
          <pc:docMk/>
          <pc:sldMk cId="2427804411" sldId="275"/>
        </pc:sldMkLst>
      </pc:sldChg>
      <pc:sldChg chg="del">
        <pc:chgData name="Johnell Roper" userId="54ea31bf-da24-4ae3-8ebd-a96a21d7cf1a" providerId="ADAL" clId="{AC267077-F3DA-482B-B65B-C6E29DAF1B32}" dt="2024-08-26T22:18:10.533" v="1" actId="47"/>
        <pc:sldMkLst>
          <pc:docMk/>
          <pc:sldMk cId="1950326560" sldId="278"/>
        </pc:sldMkLst>
      </pc:sldChg>
      <pc:sldChg chg="del">
        <pc:chgData name="Johnell Roper" userId="54ea31bf-da24-4ae3-8ebd-a96a21d7cf1a" providerId="ADAL" clId="{AC267077-F3DA-482B-B65B-C6E29DAF1B32}" dt="2024-08-26T22:18:10.533" v="1" actId="47"/>
        <pc:sldMkLst>
          <pc:docMk/>
          <pc:sldMk cId="939004426" sldId="285"/>
        </pc:sldMkLst>
      </pc:sldChg>
      <pc:sldChg chg="del">
        <pc:chgData name="Johnell Roper" userId="54ea31bf-da24-4ae3-8ebd-a96a21d7cf1a" providerId="ADAL" clId="{AC267077-F3DA-482B-B65B-C6E29DAF1B32}" dt="2024-08-26T22:18:10.533" v="1" actId="47"/>
        <pc:sldMkLst>
          <pc:docMk/>
          <pc:sldMk cId="1682254572" sldId="288"/>
        </pc:sldMkLst>
      </pc:sldChg>
      <pc:sldChg chg="del">
        <pc:chgData name="Johnell Roper" userId="54ea31bf-da24-4ae3-8ebd-a96a21d7cf1a" providerId="ADAL" clId="{AC267077-F3DA-482B-B65B-C6E29DAF1B32}" dt="2024-08-26T22:18:10.533" v="1" actId="47"/>
        <pc:sldMkLst>
          <pc:docMk/>
          <pc:sldMk cId="1613340267" sldId="289"/>
        </pc:sldMkLst>
      </pc:sldChg>
      <pc:sldChg chg="del">
        <pc:chgData name="Johnell Roper" userId="54ea31bf-da24-4ae3-8ebd-a96a21d7cf1a" providerId="ADAL" clId="{AC267077-F3DA-482B-B65B-C6E29DAF1B32}" dt="2024-08-26T22:17:57.521" v="0" actId="47"/>
        <pc:sldMkLst>
          <pc:docMk/>
          <pc:sldMk cId="2244714816" sldId="302"/>
        </pc:sldMkLst>
      </pc:sldChg>
      <pc:sldChg chg="del">
        <pc:chgData name="Johnell Roper" userId="54ea31bf-da24-4ae3-8ebd-a96a21d7cf1a" providerId="ADAL" clId="{AC267077-F3DA-482B-B65B-C6E29DAF1B32}" dt="2024-08-26T22:17:57.521" v="0" actId="47"/>
        <pc:sldMkLst>
          <pc:docMk/>
          <pc:sldMk cId="4100275092" sldId="303"/>
        </pc:sldMkLst>
      </pc:sldChg>
      <pc:sldChg chg="del">
        <pc:chgData name="Johnell Roper" userId="54ea31bf-da24-4ae3-8ebd-a96a21d7cf1a" providerId="ADAL" clId="{AC267077-F3DA-482B-B65B-C6E29DAF1B32}" dt="2024-08-26T22:17:57.521" v="0" actId="47"/>
        <pc:sldMkLst>
          <pc:docMk/>
          <pc:sldMk cId="824672119" sldId="304"/>
        </pc:sldMkLst>
      </pc:sldChg>
      <pc:sldChg chg="del">
        <pc:chgData name="Johnell Roper" userId="54ea31bf-da24-4ae3-8ebd-a96a21d7cf1a" providerId="ADAL" clId="{AC267077-F3DA-482B-B65B-C6E29DAF1B32}" dt="2024-08-26T22:17:57.521" v="0" actId="47"/>
        <pc:sldMkLst>
          <pc:docMk/>
          <pc:sldMk cId="1239912779" sldId="305"/>
        </pc:sldMkLst>
      </pc:sldChg>
      <pc:sldChg chg="del">
        <pc:chgData name="Johnell Roper" userId="54ea31bf-da24-4ae3-8ebd-a96a21d7cf1a" providerId="ADAL" clId="{AC267077-F3DA-482B-B65B-C6E29DAF1B32}" dt="2024-08-26T22:18:10.533" v="1" actId="47"/>
        <pc:sldMkLst>
          <pc:docMk/>
          <pc:sldMk cId="2705622288" sldId="306"/>
        </pc:sldMkLst>
      </pc:sldChg>
      <pc:sldChg chg="del">
        <pc:chgData name="Johnell Roper" userId="54ea31bf-da24-4ae3-8ebd-a96a21d7cf1a" providerId="ADAL" clId="{AC267077-F3DA-482B-B65B-C6E29DAF1B32}" dt="2024-08-26T22:18:10.533" v="1" actId="47"/>
        <pc:sldMkLst>
          <pc:docMk/>
          <pc:sldMk cId="1067805575" sldId="307"/>
        </pc:sldMkLst>
      </pc:sldChg>
      <pc:sldMasterChg chg="del delSldLayout">
        <pc:chgData name="Johnell Roper" userId="54ea31bf-da24-4ae3-8ebd-a96a21d7cf1a" providerId="ADAL" clId="{AC267077-F3DA-482B-B65B-C6E29DAF1B32}" dt="2024-08-26T22:18:10.533" v="1" actId="47"/>
        <pc:sldMasterMkLst>
          <pc:docMk/>
          <pc:sldMasterMk cId="4142785951" sldId="2147483704"/>
        </pc:sldMasterMkLst>
        <pc:sldLayoutChg chg="del">
          <pc:chgData name="Johnell Roper" userId="54ea31bf-da24-4ae3-8ebd-a96a21d7cf1a" providerId="ADAL" clId="{AC267077-F3DA-482B-B65B-C6E29DAF1B32}" dt="2024-08-26T22:18:10.533" v="1" actId="47"/>
          <pc:sldLayoutMkLst>
            <pc:docMk/>
            <pc:sldMasterMk cId="4142785951" sldId="2147483704"/>
            <pc:sldLayoutMk cId="440517407" sldId="2147483705"/>
          </pc:sldLayoutMkLst>
        </pc:sldLayoutChg>
        <pc:sldLayoutChg chg="del">
          <pc:chgData name="Johnell Roper" userId="54ea31bf-da24-4ae3-8ebd-a96a21d7cf1a" providerId="ADAL" clId="{AC267077-F3DA-482B-B65B-C6E29DAF1B32}" dt="2024-08-26T22:18:10.533" v="1" actId="47"/>
          <pc:sldLayoutMkLst>
            <pc:docMk/>
            <pc:sldMasterMk cId="4142785951" sldId="2147483704"/>
            <pc:sldLayoutMk cId="2358978826" sldId="2147483706"/>
          </pc:sldLayoutMkLst>
        </pc:sldLayoutChg>
        <pc:sldLayoutChg chg="del">
          <pc:chgData name="Johnell Roper" userId="54ea31bf-da24-4ae3-8ebd-a96a21d7cf1a" providerId="ADAL" clId="{AC267077-F3DA-482B-B65B-C6E29DAF1B32}" dt="2024-08-26T22:18:10.533" v="1" actId="47"/>
          <pc:sldLayoutMkLst>
            <pc:docMk/>
            <pc:sldMasterMk cId="4142785951" sldId="2147483704"/>
            <pc:sldLayoutMk cId="727235426" sldId="2147483707"/>
          </pc:sldLayoutMkLst>
        </pc:sldLayoutChg>
        <pc:sldLayoutChg chg="del">
          <pc:chgData name="Johnell Roper" userId="54ea31bf-da24-4ae3-8ebd-a96a21d7cf1a" providerId="ADAL" clId="{AC267077-F3DA-482B-B65B-C6E29DAF1B32}" dt="2024-08-26T22:18:10.533" v="1" actId="47"/>
          <pc:sldLayoutMkLst>
            <pc:docMk/>
            <pc:sldMasterMk cId="4142785951" sldId="2147483704"/>
            <pc:sldLayoutMk cId="2701748575" sldId="2147483708"/>
          </pc:sldLayoutMkLst>
        </pc:sldLayoutChg>
        <pc:sldLayoutChg chg="del">
          <pc:chgData name="Johnell Roper" userId="54ea31bf-da24-4ae3-8ebd-a96a21d7cf1a" providerId="ADAL" clId="{AC267077-F3DA-482B-B65B-C6E29DAF1B32}" dt="2024-08-26T22:18:10.533" v="1" actId="47"/>
          <pc:sldLayoutMkLst>
            <pc:docMk/>
            <pc:sldMasterMk cId="4142785951" sldId="2147483704"/>
            <pc:sldLayoutMk cId="147465480" sldId="2147483709"/>
          </pc:sldLayoutMkLst>
        </pc:sldLayoutChg>
        <pc:sldLayoutChg chg="del">
          <pc:chgData name="Johnell Roper" userId="54ea31bf-da24-4ae3-8ebd-a96a21d7cf1a" providerId="ADAL" clId="{AC267077-F3DA-482B-B65B-C6E29DAF1B32}" dt="2024-08-26T22:18:10.533" v="1" actId="47"/>
          <pc:sldLayoutMkLst>
            <pc:docMk/>
            <pc:sldMasterMk cId="4142785951" sldId="2147483704"/>
            <pc:sldLayoutMk cId="1810248701" sldId="2147483710"/>
          </pc:sldLayoutMkLst>
        </pc:sldLayoutChg>
        <pc:sldLayoutChg chg="del">
          <pc:chgData name="Johnell Roper" userId="54ea31bf-da24-4ae3-8ebd-a96a21d7cf1a" providerId="ADAL" clId="{AC267077-F3DA-482B-B65B-C6E29DAF1B32}" dt="2024-08-26T22:18:10.533" v="1" actId="47"/>
          <pc:sldLayoutMkLst>
            <pc:docMk/>
            <pc:sldMasterMk cId="4142785951" sldId="2147483704"/>
            <pc:sldLayoutMk cId="664484919" sldId="2147483711"/>
          </pc:sldLayoutMkLst>
        </pc:sldLayoutChg>
        <pc:sldLayoutChg chg="del">
          <pc:chgData name="Johnell Roper" userId="54ea31bf-da24-4ae3-8ebd-a96a21d7cf1a" providerId="ADAL" clId="{AC267077-F3DA-482B-B65B-C6E29DAF1B32}" dt="2024-08-26T22:18:10.533" v="1" actId="47"/>
          <pc:sldLayoutMkLst>
            <pc:docMk/>
            <pc:sldMasterMk cId="4142785951" sldId="2147483704"/>
            <pc:sldLayoutMk cId="280129363" sldId="2147483712"/>
          </pc:sldLayoutMkLst>
        </pc:sldLayoutChg>
        <pc:sldLayoutChg chg="del">
          <pc:chgData name="Johnell Roper" userId="54ea31bf-da24-4ae3-8ebd-a96a21d7cf1a" providerId="ADAL" clId="{AC267077-F3DA-482B-B65B-C6E29DAF1B32}" dt="2024-08-26T22:18:10.533" v="1" actId="47"/>
          <pc:sldLayoutMkLst>
            <pc:docMk/>
            <pc:sldMasterMk cId="4142785951" sldId="2147483704"/>
            <pc:sldLayoutMk cId="1478196139" sldId="2147483713"/>
          </pc:sldLayoutMkLst>
        </pc:sldLayoutChg>
        <pc:sldLayoutChg chg="del">
          <pc:chgData name="Johnell Roper" userId="54ea31bf-da24-4ae3-8ebd-a96a21d7cf1a" providerId="ADAL" clId="{AC267077-F3DA-482B-B65B-C6E29DAF1B32}" dt="2024-08-26T22:18:10.533" v="1" actId="47"/>
          <pc:sldLayoutMkLst>
            <pc:docMk/>
            <pc:sldMasterMk cId="4142785951" sldId="2147483704"/>
            <pc:sldLayoutMk cId="2960223203" sldId="2147483714"/>
          </pc:sldLayoutMkLst>
        </pc:sldLayoutChg>
        <pc:sldLayoutChg chg="del">
          <pc:chgData name="Johnell Roper" userId="54ea31bf-da24-4ae3-8ebd-a96a21d7cf1a" providerId="ADAL" clId="{AC267077-F3DA-482B-B65B-C6E29DAF1B32}" dt="2024-08-26T22:18:10.533" v="1" actId="47"/>
          <pc:sldLayoutMkLst>
            <pc:docMk/>
            <pc:sldMasterMk cId="4142785951" sldId="2147483704"/>
            <pc:sldLayoutMk cId="239825937" sldId="2147483715"/>
          </pc:sldLayoutMkLst>
        </pc:sldLayoutChg>
      </pc:sldMasterChg>
    </pc:docChg>
  </pc:docChgLst>
  <pc:docChgLst>
    <pc:chgData name="Johnell Roper" userId="54ea31bf-da24-4ae3-8ebd-a96a21d7cf1a" providerId="ADAL" clId="{5B554DB4-0460-4ACE-ABA0-67B3EE883F6F}"/>
    <pc:docChg chg="custSel addSld modSld">
      <pc:chgData name="Johnell Roper" userId="54ea31bf-da24-4ae3-8ebd-a96a21d7cf1a" providerId="ADAL" clId="{5B554DB4-0460-4ACE-ABA0-67B3EE883F6F}" dt="2024-08-16T17:54:26.521" v="4172" actId="20577"/>
      <pc:docMkLst>
        <pc:docMk/>
      </pc:docMkLst>
      <pc:sldChg chg="modNotesTx">
        <pc:chgData name="Johnell Roper" userId="54ea31bf-da24-4ae3-8ebd-a96a21d7cf1a" providerId="ADAL" clId="{5B554DB4-0460-4ACE-ABA0-67B3EE883F6F}" dt="2024-08-16T15:14:45.693" v="131" actId="20577"/>
        <pc:sldMkLst>
          <pc:docMk/>
          <pc:sldMk cId="173668550" sldId="258"/>
        </pc:sldMkLst>
      </pc:sldChg>
      <pc:sldChg chg="modSp mod">
        <pc:chgData name="Johnell Roper" userId="54ea31bf-da24-4ae3-8ebd-a96a21d7cf1a" providerId="ADAL" clId="{5B554DB4-0460-4ACE-ABA0-67B3EE883F6F}" dt="2024-08-16T17:53:42.997" v="4136" actId="6549"/>
        <pc:sldMkLst>
          <pc:docMk/>
          <pc:sldMk cId="2468843665" sldId="292"/>
        </pc:sldMkLst>
        <pc:spChg chg="mod">
          <ac:chgData name="Johnell Roper" userId="54ea31bf-da24-4ae3-8ebd-a96a21d7cf1a" providerId="ADAL" clId="{5B554DB4-0460-4ACE-ABA0-67B3EE883F6F}" dt="2024-08-16T17:53:42.997" v="4136" actId="6549"/>
          <ac:spMkLst>
            <pc:docMk/>
            <pc:sldMk cId="2468843665" sldId="292"/>
            <ac:spMk id="2" creationId="{C0646B17-4C0C-918F-D9F8-4678FE6C8E69}"/>
          </ac:spMkLst>
        </pc:spChg>
      </pc:sldChg>
      <pc:sldChg chg="modSp mod">
        <pc:chgData name="Johnell Roper" userId="54ea31bf-da24-4ae3-8ebd-a96a21d7cf1a" providerId="ADAL" clId="{5B554DB4-0460-4ACE-ABA0-67B3EE883F6F}" dt="2024-08-16T17:54:26.521" v="4172" actId="20577"/>
        <pc:sldMkLst>
          <pc:docMk/>
          <pc:sldMk cId="2209583055" sldId="293"/>
        </pc:sldMkLst>
        <pc:spChg chg="mod">
          <ac:chgData name="Johnell Roper" userId="54ea31bf-da24-4ae3-8ebd-a96a21d7cf1a" providerId="ADAL" clId="{5B554DB4-0460-4ACE-ABA0-67B3EE883F6F}" dt="2024-08-16T17:54:26.521" v="4172" actId="20577"/>
          <ac:spMkLst>
            <pc:docMk/>
            <pc:sldMk cId="2209583055" sldId="293"/>
            <ac:spMk id="2" creationId="{3726386B-40F6-2215-13BB-130ABFA873E9}"/>
          </ac:spMkLst>
        </pc:spChg>
      </pc:sldChg>
      <pc:sldChg chg="modNotesTx">
        <pc:chgData name="Johnell Roper" userId="54ea31bf-da24-4ae3-8ebd-a96a21d7cf1a" providerId="ADAL" clId="{5B554DB4-0460-4ACE-ABA0-67B3EE883F6F}" dt="2024-08-16T16:09:48.761" v="3940" actId="20577"/>
        <pc:sldMkLst>
          <pc:docMk/>
          <pc:sldMk cId="2244714816" sldId="302"/>
        </pc:sldMkLst>
      </pc:sldChg>
      <pc:sldChg chg="modNotesTx">
        <pc:chgData name="Johnell Roper" userId="54ea31bf-da24-4ae3-8ebd-a96a21d7cf1a" providerId="ADAL" clId="{5B554DB4-0460-4ACE-ABA0-67B3EE883F6F}" dt="2024-08-16T15:47:32.972" v="1984" actId="20577"/>
        <pc:sldMkLst>
          <pc:docMk/>
          <pc:sldMk cId="4100275092" sldId="303"/>
        </pc:sldMkLst>
      </pc:sldChg>
      <pc:sldChg chg="modNotesTx">
        <pc:chgData name="Johnell Roper" userId="54ea31bf-da24-4ae3-8ebd-a96a21d7cf1a" providerId="ADAL" clId="{5B554DB4-0460-4ACE-ABA0-67B3EE883F6F}" dt="2024-08-16T16:12:03.974" v="4021" actId="20577"/>
        <pc:sldMkLst>
          <pc:docMk/>
          <pc:sldMk cId="824672119" sldId="304"/>
        </pc:sldMkLst>
      </pc:sldChg>
      <pc:sldChg chg="modNotesTx">
        <pc:chgData name="Johnell Roper" userId="54ea31bf-da24-4ae3-8ebd-a96a21d7cf1a" providerId="ADAL" clId="{5B554DB4-0460-4ACE-ABA0-67B3EE883F6F}" dt="2024-08-16T16:12:19.399" v="4026" actId="20577"/>
        <pc:sldMkLst>
          <pc:docMk/>
          <pc:sldMk cId="1239912779" sldId="305"/>
        </pc:sldMkLst>
      </pc:sldChg>
      <pc:sldChg chg="delSp modSp new mod modNotesTx">
        <pc:chgData name="Johnell Roper" userId="54ea31bf-da24-4ae3-8ebd-a96a21d7cf1a" providerId="ADAL" clId="{5B554DB4-0460-4ACE-ABA0-67B3EE883F6F}" dt="2024-08-16T16:13:40.242" v="4087" actId="20577"/>
        <pc:sldMkLst>
          <pc:docMk/>
          <pc:sldMk cId="1067805575" sldId="307"/>
        </pc:sldMkLst>
        <pc:spChg chg="mod">
          <ac:chgData name="Johnell Roper" userId="54ea31bf-da24-4ae3-8ebd-a96a21d7cf1a" providerId="ADAL" clId="{5B554DB4-0460-4ACE-ABA0-67B3EE883F6F}" dt="2024-08-16T16:07:17.324" v="3682" actId="20577"/>
          <ac:spMkLst>
            <pc:docMk/>
            <pc:sldMk cId="1067805575" sldId="307"/>
            <ac:spMk id="2" creationId="{9B86B1C7-302A-0E1B-9A5A-34B9BD74BE04}"/>
          </ac:spMkLst>
        </pc:spChg>
        <pc:spChg chg="del">
          <ac:chgData name="Johnell Roper" userId="54ea31bf-da24-4ae3-8ebd-a96a21d7cf1a" providerId="ADAL" clId="{5B554DB4-0460-4ACE-ABA0-67B3EE883F6F}" dt="2024-08-16T16:07:26.543" v="3683" actId="478"/>
          <ac:spMkLst>
            <pc:docMk/>
            <pc:sldMk cId="1067805575" sldId="307"/>
            <ac:spMk id="3" creationId="{27D67E16-557B-A6E6-F202-77434BB96B6C}"/>
          </ac:spMkLst>
        </pc:spChg>
      </pc:sldChg>
    </pc:docChg>
  </pc:docChgLst>
  <pc:docChgLst>
    <pc:chgData name="Nicole Giver" userId="S::ngiver@asurite.asu.edu::cc159c34-1c36-4107-bb53-eb3f6ff26afd" providerId="AD" clId="Web-{7EC5C031-CD78-C8F4-23E9-CB710274CD23}"/>
    <pc:docChg chg="modSld">
      <pc:chgData name="Nicole Giver" userId="S::ngiver@asurite.asu.edu::cc159c34-1c36-4107-bb53-eb3f6ff26afd" providerId="AD" clId="Web-{7EC5C031-CD78-C8F4-23E9-CB710274CD23}" dt="2024-08-16T16:24:56.627" v="17"/>
      <pc:docMkLst>
        <pc:docMk/>
      </pc:docMkLst>
      <pc:sldChg chg="modNotes">
        <pc:chgData name="Nicole Giver" userId="S::ngiver@asurite.asu.edu::cc159c34-1c36-4107-bb53-eb3f6ff26afd" providerId="AD" clId="Web-{7EC5C031-CD78-C8F4-23E9-CB710274CD23}" dt="2024-08-16T16:21:04.837" v="1"/>
        <pc:sldMkLst>
          <pc:docMk/>
          <pc:sldMk cId="2680741861" sldId="274"/>
        </pc:sldMkLst>
      </pc:sldChg>
      <pc:sldChg chg="modNotes">
        <pc:chgData name="Nicole Giver" userId="S::ngiver@asurite.asu.edu::cc159c34-1c36-4107-bb53-eb3f6ff26afd" providerId="AD" clId="Web-{7EC5C031-CD78-C8F4-23E9-CB710274CD23}" dt="2024-08-16T16:21:12.071" v="3"/>
        <pc:sldMkLst>
          <pc:docMk/>
          <pc:sldMk cId="2427804411" sldId="275"/>
        </pc:sldMkLst>
      </pc:sldChg>
      <pc:sldChg chg="modNotes">
        <pc:chgData name="Nicole Giver" userId="S::ngiver@asurite.asu.edu::cc159c34-1c36-4107-bb53-eb3f6ff26afd" providerId="AD" clId="Web-{7EC5C031-CD78-C8F4-23E9-CB710274CD23}" dt="2024-08-16T16:21:49.854" v="7"/>
        <pc:sldMkLst>
          <pc:docMk/>
          <pc:sldMk cId="1950326560" sldId="278"/>
        </pc:sldMkLst>
      </pc:sldChg>
      <pc:sldChg chg="modNotes">
        <pc:chgData name="Nicole Giver" userId="S::ngiver@asurite.asu.edu::cc159c34-1c36-4107-bb53-eb3f6ff26afd" providerId="AD" clId="Web-{7EC5C031-CD78-C8F4-23E9-CB710274CD23}" dt="2024-08-16T16:21:58.526" v="9"/>
        <pc:sldMkLst>
          <pc:docMk/>
          <pc:sldMk cId="939004426" sldId="285"/>
        </pc:sldMkLst>
      </pc:sldChg>
      <pc:sldChg chg="modNotes">
        <pc:chgData name="Nicole Giver" userId="S::ngiver@asurite.asu.edu::cc159c34-1c36-4107-bb53-eb3f6ff26afd" providerId="AD" clId="Web-{7EC5C031-CD78-C8F4-23E9-CB710274CD23}" dt="2024-08-16T16:24:07.437" v="12"/>
        <pc:sldMkLst>
          <pc:docMk/>
          <pc:sldMk cId="1682254572" sldId="288"/>
        </pc:sldMkLst>
      </pc:sldChg>
      <pc:sldChg chg="modNotes">
        <pc:chgData name="Nicole Giver" userId="S::ngiver@asurite.asu.edu::cc159c34-1c36-4107-bb53-eb3f6ff26afd" providerId="AD" clId="Web-{7EC5C031-CD78-C8F4-23E9-CB710274CD23}" dt="2024-08-16T16:24:19.797" v="14"/>
        <pc:sldMkLst>
          <pc:docMk/>
          <pc:sldMk cId="1613340267" sldId="289"/>
        </pc:sldMkLst>
      </pc:sldChg>
      <pc:sldChg chg="modNotes">
        <pc:chgData name="Nicole Giver" userId="S::ngiver@asurite.asu.edu::cc159c34-1c36-4107-bb53-eb3f6ff26afd" providerId="AD" clId="Web-{7EC5C031-CD78-C8F4-23E9-CB710274CD23}" dt="2024-08-16T16:21:31.072" v="5"/>
        <pc:sldMkLst>
          <pc:docMk/>
          <pc:sldMk cId="2705622288" sldId="306"/>
        </pc:sldMkLst>
      </pc:sldChg>
      <pc:sldChg chg="modNotes">
        <pc:chgData name="Nicole Giver" userId="S::ngiver@asurite.asu.edu::cc159c34-1c36-4107-bb53-eb3f6ff26afd" providerId="AD" clId="Web-{7EC5C031-CD78-C8F4-23E9-CB710274CD23}" dt="2024-08-16T16:24:56.627" v="17"/>
        <pc:sldMkLst>
          <pc:docMk/>
          <pc:sldMk cId="1067805575" sldId="307"/>
        </pc:sldMkLst>
      </pc:sldChg>
    </pc:docChg>
  </pc:docChgLst>
  <pc:docChgLst>
    <pc:chgData name="Gabriella Glennen" userId="S::gtebbe1@asurite.asu.edu::477caecd-f7fe-4cdd-ab91-8c59adbd5571" providerId="AD" clId="Web-{EFBEE128-1BF3-4748-0707-8A1C71ED2F6A}"/>
    <pc:docChg chg="modSld sldOrd">
      <pc:chgData name="Gabriella Glennen" userId="S::gtebbe1@asurite.asu.edu::477caecd-f7fe-4cdd-ab91-8c59adbd5571" providerId="AD" clId="Web-{EFBEE128-1BF3-4748-0707-8A1C71ED2F6A}" dt="2024-08-16T16:25:16.124" v="16"/>
      <pc:docMkLst>
        <pc:docMk/>
      </pc:docMkLst>
      <pc:sldChg chg="modNotes">
        <pc:chgData name="Gabriella Glennen" userId="S::gtebbe1@asurite.asu.edu::477caecd-f7fe-4cdd-ab91-8c59adbd5571" providerId="AD" clId="Web-{EFBEE128-1BF3-4748-0707-8A1C71ED2F6A}" dt="2024-08-16T16:17:55.003" v="0"/>
        <pc:sldMkLst>
          <pc:docMk/>
          <pc:sldMk cId="2542164986" sldId="291"/>
        </pc:sldMkLst>
      </pc:sldChg>
      <pc:sldChg chg="modNotes">
        <pc:chgData name="Gabriella Glennen" userId="S::gtebbe1@asurite.asu.edu::477caecd-f7fe-4cdd-ab91-8c59adbd5571" providerId="AD" clId="Web-{EFBEE128-1BF3-4748-0707-8A1C71ED2F6A}" dt="2024-08-16T16:18:36.755" v="2"/>
        <pc:sldMkLst>
          <pc:docMk/>
          <pc:sldMk cId="2468843665" sldId="292"/>
        </pc:sldMkLst>
      </pc:sldChg>
      <pc:sldChg chg="modNotes">
        <pc:chgData name="Gabriella Glennen" userId="S::gtebbe1@asurite.asu.edu::477caecd-f7fe-4cdd-ab91-8c59adbd5571" providerId="AD" clId="Web-{EFBEE128-1BF3-4748-0707-8A1C71ED2F6A}" dt="2024-08-16T16:18:43.927" v="3"/>
        <pc:sldMkLst>
          <pc:docMk/>
          <pc:sldMk cId="2209583055" sldId="293"/>
        </pc:sldMkLst>
      </pc:sldChg>
      <pc:sldChg chg="ord modNotes">
        <pc:chgData name="Gabriella Glennen" userId="S::gtebbe1@asurite.asu.edu::477caecd-f7fe-4cdd-ab91-8c59adbd5571" providerId="AD" clId="Web-{EFBEE128-1BF3-4748-0707-8A1C71ED2F6A}" dt="2024-08-16T16:25:16.124" v="16"/>
        <pc:sldMkLst>
          <pc:docMk/>
          <pc:sldMk cId="4065977320" sldId="294"/>
        </pc:sldMkLst>
      </pc:sldChg>
      <pc:sldChg chg="modNotes">
        <pc:chgData name="Gabriella Glennen" userId="S::gtebbe1@asurite.asu.edu::477caecd-f7fe-4cdd-ab91-8c59adbd5571" providerId="AD" clId="Web-{EFBEE128-1BF3-4748-0707-8A1C71ED2F6A}" dt="2024-08-16T16:19:04.724" v="6"/>
        <pc:sldMkLst>
          <pc:docMk/>
          <pc:sldMk cId="1647548706" sldId="295"/>
        </pc:sldMkLst>
      </pc:sldChg>
      <pc:sldChg chg="modNotes">
        <pc:chgData name="Gabriella Glennen" userId="S::gtebbe1@asurite.asu.edu::477caecd-f7fe-4cdd-ab91-8c59adbd5571" providerId="AD" clId="Web-{EFBEE128-1BF3-4748-0707-8A1C71ED2F6A}" dt="2024-08-16T16:19:14.709" v="8"/>
        <pc:sldMkLst>
          <pc:docMk/>
          <pc:sldMk cId="3433295073" sldId="296"/>
        </pc:sldMkLst>
      </pc:sldChg>
      <pc:sldChg chg="modNotes">
        <pc:chgData name="Gabriella Glennen" userId="S::gtebbe1@asurite.asu.edu::477caecd-f7fe-4cdd-ab91-8c59adbd5571" providerId="AD" clId="Web-{EFBEE128-1BF3-4748-0707-8A1C71ED2F6A}" dt="2024-08-16T16:19:26.021" v="10"/>
        <pc:sldMkLst>
          <pc:docMk/>
          <pc:sldMk cId="663115733" sldId="297"/>
        </pc:sldMkLst>
      </pc:sldChg>
      <pc:sldChg chg="modNotes">
        <pc:chgData name="Gabriella Glennen" userId="S::gtebbe1@asurite.asu.edu::477caecd-f7fe-4cdd-ab91-8c59adbd5571" providerId="AD" clId="Web-{EFBEE128-1BF3-4748-0707-8A1C71ED2F6A}" dt="2024-08-16T16:19:36.662" v="11"/>
        <pc:sldMkLst>
          <pc:docMk/>
          <pc:sldMk cId="3702671524" sldId="298"/>
        </pc:sldMkLst>
      </pc:sldChg>
      <pc:sldChg chg="modNotes">
        <pc:chgData name="Gabriella Glennen" userId="S::gtebbe1@asurite.asu.edu::477caecd-f7fe-4cdd-ab91-8c59adbd5571" providerId="AD" clId="Web-{EFBEE128-1BF3-4748-0707-8A1C71ED2F6A}" dt="2024-08-16T16:19:45.553" v="12"/>
        <pc:sldMkLst>
          <pc:docMk/>
          <pc:sldMk cId="1510748013" sldId="299"/>
        </pc:sldMkLst>
      </pc:sldChg>
      <pc:sldChg chg="modNotes">
        <pc:chgData name="Gabriella Glennen" userId="S::gtebbe1@asurite.asu.edu::477caecd-f7fe-4cdd-ab91-8c59adbd5571" providerId="AD" clId="Web-{EFBEE128-1BF3-4748-0707-8A1C71ED2F6A}" dt="2024-08-16T16:19:55.194" v="13"/>
        <pc:sldMkLst>
          <pc:docMk/>
          <pc:sldMk cId="4016871812" sldId="300"/>
        </pc:sldMkLst>
      </pc:sldChg>
      <pc:sldChg chg="modNotes">
        <pc:chgData name="Gabriella Glennen" userId="S::gtebbe1@asurite.asu.edu::477caecd-f7fe-4cdd-ab91-8c59adbd5571" providerId="AD" clId="Web-{EFBEE128-1BF3-4748-0707-8A1C71ED2F6A}" dt="2024-08-16T16:20:00.710" v="14"/>
        <pc:sldMkLst>
          <pc:docMk/>
          <pc:sldMk cId="2132089545" sldId="3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8/26/2024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8/26/2024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overview of the CISA Travel procedure for faculty and staff.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85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SAPS and SCCP: the finance team routes approvals to the Director.</a:t>
            </a:r>
          </a:p>
        </p:txBody>
      </p:sp>
      <p:sp>
        <p:nvSpPr>
          <p:cNvPr id="4" name="Slide Number Placeholder 3"/>
          <p:cNvSpPr>
            <a:spLocks noGrp="1"/>
          </p:cNvSpPr>
          <p:nvPr>
            <p:ph type="sldNum" sz="quarter" idx="5"/>
          </p:nvPr>
        </p:nvSpPr>
        <p:spPr/>
        <p:txBody>
          <a:bodyPr/>
          <a:lstStyle/>
          <a:p>
            <a:fld id="{B8796F01-7154-41E0-B48B-A6921757531A}" type="slidenum">
              <a:rPr lang="en-US"/>
              <a:pPr/>
              <a:t>10</a:t>
            </a:fld>
            <a:endParaRPr lang="en-US"/>
          </a:p>
        </p:txBody>
      </p:sp>
    </p:spTree>
    <p:extLst>
      <p:ext uri="{BB962C8B-B14F-4D97-AF65-F5344CB8AC3E}">
        <p14:creationId xmlns:p14="http://schemas.microsoft.com/office/powerpoint/2010/main" val="333438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SASA: the finance team routes approval to the correct Faculty Head and then to the SASA Director. </a:t>
            </a:r>
          </a:p>
        </p:txBody>
      </p:sp>
      <p:sp>
        <p:nvSpPr>
          <p:cNvPr id="4" name="Slide Number Placeholder 3"/>
          <p:cNvSpPr>
            <a:spLocks noGrp="1"/>
          </p:cNvSpPr>
          <p:nvPr>
            <p:ph type="sldNum" sz="quarter" idx="5"/>
          </p:nvPr>
        </p:nvSpPr>
        <p:spPr/>
        <p:txBody>
          <a:bodyPr/>
          <a:lstStyle/>
          <a:p>
            <a:fld id="{B8796F01-7154-41E0-B48B-A6921757531A}" type="slidenum">
              <a:rPr lang="en-US"/>
              <a:pPr/>
              <a:t>11</a:t>
            </a:fld>
            <a:endParaRPr lang="en-US"/>
          </a:p>
        </p:txBody>
      </p:sp>
    </p:spTree>
    <p:extLst>
      <p:ext uri="{BB962C8B-B14F-4D97-AF65-F5344CB8AC3E}">
        <p14:creationId xmlns:p14="http://schemas.microsoft.com/office/powerpoint/2010/main" val="279036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step is to research your destination. This step is important to ensure you set up your trip request correctly. Using the travel guidance link and the CISA Travel Guide will help you in being confident that you have all the needed information and, possibly, forms needed for your travel destination. For example, if you are travelling internationally a supplemental travel form is required to submit with your travel request. </a:t>
            </a:r>
          </a:p>
        </p:txBody>
      </p:sp>
      <p:sp>
        <p:nvSpPr>
          <p:cNvPr id="4" name="Slide Number Placeholder 3"/>
          <p:cNvSpPr>
            <a:spLocks noGrp="1"/>
          </p:cNvSpPr>
          <p:nvPr>
            <p:ph type="sldNum" sz="quarter" idx="5"/>
          </p:nvPr>
        </p:nvSpPr>
        <p:spPr/>
        <p:txBody>
          <a:bodyPr/>
          <a:lstStyle/>
          <a:p>
            <a:fld id="{B8796F01-7154-41E0-B48B-A6921757531A}" type="slidenum">
              <a:rPr lang="en-US"/>
              <a:pPr/>
              <a:t>2</a:t>
            </a:fld>
            <a:endParaRPr lang="en-US"/>
          </a:p>
        </p:txBody>
      </p:sp>
    </p:spTree>
    <p:extLst>
      <p:ext uri="{BB962C8B-B14F-4D97-AF65-F5344CB8AC3E}">
        <p14:creationId xmlns:p14="http://schemas.microsoft.com/office/powerpoint/2010/main" val="314827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have all your information and appropriate documents collected, you will complete the CISA Travel Request Form that is found on the Fiscal and Business Support page. </a:t>
            </a:r>
          </a:p>
        </p:txBody>
      </p:sp>
      <p:sp>
        <p:nvSpPr>
          <p:cNvPr id="4" name="Slide Number Placeholder 3"/>
          <p:cNvSpPr>
            <a:spLocks noGrp="1"/>
          </p:cNvSpPr>
          <p:nvPr>
            <p:ph type="sldNum" sz="quarter" idx="5"/>
          </p:nvPr>
        </p:nvSpPr>
        <p:spPr/>
        <p:txBody>
          <a:bodyPr/>
          <a:lstStyle/>
          <a:p>
            <a:fld id="{B8796F01-7154-41E0-B48B-A6921757531A}" type="slidenum">
              <a:rPr lang="en-US"/>
              <a:pPr/>
              <a:t>3</a:t>
            </a:fld>
            <a:endParaRPr lang="en-US"/>
          </a:p>
        </p:txBody>
      </p:sp>
    </p:spTree>
    <p:extLst>
      <p:ext uri="{BB962C8B-B14F-4D97-AF65-F5344CB8AC3E}">
        <p14:creationId xmlns:p14="http://schemas.microsoft.com/office/powerpoint/2010/main" val="20316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submit your Wrike travel request (the link on the CISA Travel Request Form), it will be directed to the finance team. The team will review the request and route it for approvals. If anything is needed for approval the finance team will reach out to you directly. Upon the ticket being fully approved, the finance team will send you an email with the </a:t>
            </a:r>
            <a:r>
              <a:rPr lang="en-US" err="1"/>
              <a:t>wrike</a:t>
            </a:r>
            <a:r>
              <a:rPr lang="en-US"/>
              <a:t> ticket attached letting you know that you have full approval and it is time to create your Concur trip request. </a:t>
            </a:r>
          </a:p>
        </p:txBody>
      </p:sp>
      <p:sp>
        <p:nvSpPr>
          <p:cNvPr id="4" name="Slide Number Placeholder 3"/>
          <p:cNvSpPr>
            <a:spLocks noGrp="1"/>
          </p:cNvSpPr>
          <p:nvPr>
            <p:ph type="sldNum" sz="quarter" idx="5"/>
          </p:nvPr>
        </p:nvSpPr>
        <p:spPr/>
        <p:txBody>
          <a:bodyPr/>
          <a:lstStyle/>
          <a:p>
            <a:fld id="{B8796F01-7154-41E0-B48B-A6921757531A}" type="slidenum">
              <a:rPr lang="en-US"/>
              <a:pPr/>
              <a:t>4</a:t>
            </a:fld>
            <a:endParaRPr lang="en-US"/>
          </a:p>
        </p:txBody>
      </p:sp>
    </p:spTree>
    <p:extLst>
      <p:ext uri="{BB962C8B-B14F-4D97-AF65-F5344CB8AC3E}">
        <p14:creationId xmlns:p14="http://schemas.microsoft.com/office/powerpoint/2010/main" val="320249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important to go into the settings of your Concur account and have Nicole Giver and Gabriella Glennen as delegates, with all permissions checked, so that they can help you set up your trip requests and expense reports. </a:t>
            </a:r>
          </a:p>
        </p:txBody>
      </p:sp>
      <p:sp>
        <p:nvSpPr>
          <p:cNvPr id="4" name="Slide Number Placeholder 3"/>
          <p:cNvSpPr>
            <a:spLocks noGrp="1"/>
          </p:cNvSpPr>
          <p:nvPr>
            <p:ph type="sldNum" sz="quarter" idx="5"/>
          </p:nvPr>
        </p:nvSpPr>
        <p:spPr/>
        <p:txBody>
          <a:bodyPr/>
          <a:lstStyle/>
          <a:p>
            <a:fld id="{B8796F01-7154-41E0-B48B-A6921757531A}" type="slidenum">
              <a:rPr lang="en-US"/>
              <a:pPr/>
              <a:t>5</a:t>
            </a:fld>
            <a:endParaRPr lang="en-US"/>
          </a:p>
        </p:txBody>
      </p:sp>
    </p:spTree>
    <p:extLst>
      <p:ext uri="{BB962C8B-B14F-4D97-AF65-F5344CB8AC3E}">
        <p14:creationId xmlns:p14="http://schemas.microsoft.com/office/powerpoint/2010/main" val="132934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complete your trip request in Concur you will: log into your Concur account, add all of your expected expenses totaling to the approved trip amount from the </a:t>
            </a:r>
            <a:r>
              <a:rPr lang="en-US" err="1"/>
              <a:t>wrike</a:t>
            </a:r>
            <a:r>
              <a:rPr lang="en-US"/>
              <a:t> ticket, attach the </a:t>
            </a:r>
            <a:r>
              <a:rPr lang="en-US" err="1"/>
              <a:t>wrike</a:t>
            </a:r>
            <a:r>
              <a:rPr lang="en-US"/>
              <a:t> ticket and any documentation needed according to travel type (i.e. conference brochure), adjust the approval flow to reflect Nicole Giver as Cost Center Manager and Gabriella Glennen as User Added Approver and then submit the trip request. </a:t>
            </a:r>
          </a:p>
        </p:txBody>
      </p:sp>
      <p:sp>
        <p:nvSpPr>
          <p:cNvPr id="4" name="Slide Number Placeholder 3"/>
          <p:cNvSpPr>
            <a:spLocks noGrp="1"/>
          </p:cNvSpPr>
          <p:nvPr>
            <p:ph type="sldNum" sz="quarter" idx="5"/>
          </p:nvPr>
        </p:nvSpPr>
        <p:spPr/>
        <p:txBody>
          <a:bodyPr/>
          <a:lstStyle/>
          <a:p>
            <a:fld id="{B8796F01-7154-41E0-B48B-A6921757531A}" type="slidenum">
              <a:rPr lang="en-US"/>
              <a:pPr/>
              <a:t>6</a:t>
            </a:fld>
            <a:endParaRPr lang="en-US"/>
          </a:p>
        </p:txBody>
      </p:sp>
    </p:spTree>
    <p:extLst>
      <p:ext uri="{BB962C8B-B14F-4D97-AF65-F5344CB8AC3E}">
        <p14:creationId xmlns:p14="http://schemas.microsoft.com/office/powerpoint/2010/main" val="12712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receive full Concur approval, you will receive an email letting you know from the Concur automated system that you are fully approved. It is after you have received both </a:t>
            </a:r>
            <a:r>
              <a:rPr lang="en-US" err="1"/>
              <a:t>wrike</a:t>
            </a:r>
            <a:r>
              <a:rPr lang="en-US"/>
              <a:t> and Concur approval that you can begin booking travel arrangements. </a:t>
            </a:r>
          </a:p>
        </p:txBody>
      </p:sp>
      <p:sp>
        <p:nvSpPr>
          <p:cNvPr id="4" name="Slide Number Placeholder 3"/>
          <p:cNvSpPr>
            <a:spLocks noGrp="1"/>
          </p:cNvSpPr>
          <p:nvPr>
            <p:ph type="sldNum" sz="quarter" idx="5"/>
          </p:nvPr>
        </p:nvSpPr>
        <p:spPr/>
        <p:txBody>
          <a:bodyPr/>
          <a:lstStyle/>
          <a:p>
            <a:fld id="{B8796F01-7154-41E0-B48B-A6921757531A}" type="slidenum">
              <a:rPr lang="en-US"/>
              <a:pPr/>
              <a:t>7</a:t>
            </a:fld>
            <a:endParaRPr lang="en-US"/>
          </a:p>
        </p:txBody>
      </p:sp>
    </p:spTree>
    <p:extLst>
      <p:ext uri="{BB962C8B-B14F-4D97-AF65-F5344CB8AC3E}">
        <p14:creationId xmlns:p14="http://schemas.microsoft.com/office/powerpoint/2010/main" val="238894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travel status, it is important that you keep itemized receipts for any out-of-pocket expenses totaling over $50 (such as meals or uber trips). You must also gather an itemized hotel folio upon checkout.</a:t>
            </a:r>
          </a:p>
        </p:txBody>
      </p:sp>
      <p:sp>
        <p:nvSpPr>
          <p:cNvPr id="4" name="Slide Number Placeholder 3"/>
          <p:cNvSpPr>
            <a:spLocks noGrp="1"/>
          </p:cNvSpPr>
          <p:nvPr>
            <p:ph type="sldNum" sz="quarter" idx="5"/>
          </p:nvPr>
        </p:nvSpPr>
        <p:spPr/>
        <p:txBody>
          <a:bodyPr/>
          <a:lstStyle/>
          <a:p>
            <a:fld id="{B8796F01-7154-41E0-B48B-A6921757531A}" type="slidenum">
              <a:rPr lang="en-US"/>
              <a:pPr/>
              <a:t>8</a:t>
            </a:fld>
            <a:endParaRPr lang="en-US"/>
          </a:p>
        </p:txBody>
      </p:sp>
    </p:spTree>
    <p:extLst>
      <p:ext uri="{BB962C8B-B14F-4D97-AF65-F5344CB8AC3E}">
        <p14:creationId xmlns:p14="http://schemas.microsoft.com/office/powerpoint/2010/main" val="287321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Upon returning from your trip you must create an expense report. The report needs to be linked to the approved Concur trip request. To do this you will go into your Concur account and click on the approve trip request and there will be a blue button link for "Create Expense Report". Expense reports are required to be submitted within 20 days of travel end date. You will need to update the approval flow for this report, same as the trip request, with Nicole Giver as Cost Center Manager and Gabriella Glennen as User Added Approver.</a:t>
            </a:r>
          </a:p>
        </p:txBody>
      </p:sp>
      <p:sp>
        <p:nvSpPr>
          <p:cNvPr id="4" name="Slide Number Placeholder 3"/>
          <p:cNvSpPr>
            <a:spLocks noGrp="1"/>
          </p:cNvSpPr>
          <p:nvPr>
            <p:ph type="sldNum" sz="quarter" idx="5"/>
          </p:nvPr>
        </p:nvSpPr>
        <p:spPr/>
        <p:txBody>
          <a:bodyPr/>
          <a:lstStyle/>
          <a:p>
            <a:fld id="{B8796F01-7154-41E0-B48B-A6921757531A}" type="slidenum">
              <a:rPr lang="en-US"/>
              <a:pPr/>
              <a:t>9</a:t>
            </a:fld>
            <a:endParaRPr lang="en-US"/>
          </a:p>
        </p:txBody>
      </p:sp>
    </p:spTree>
    <p:extLst>
      <p:ext uri="{BB962C8B-B14F-4D97-AF65-F5344CB8AC3E}">
        <p14:creationId xmlns:p14="http://schemas.microsoft.com/office/powerpoint/2010/main" val="7573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662" y="6453386"/>
            <a:ext cx="1607525" cy="404614"/>
          </a:xfrm>
        </p:spPr>
        <p:txBody>
          <a:bodyPr/>
          <a:lstStyle>
            <a:lvl1pPr>
              <a:defRPr baseline="0">
                <a:solidFill>
                  <a:schemeClr val="tx2"/>
                </a:solidFill>
              </a:defRPr>
            </a:lvl1pPr>
          </a:lstStyle>
          <a:p>
            <a:fld id="{87DE6118-2437-4B30-8E3C-4D2BE6020583}" type="datetimeFigureOut">
              <a:rPr lang="en-US" smtClean="0"/>
              <a:pPr/>
              <a:t>8/26/2024</a:t>
            </a:fld>
            <a:endParaRPr lang="en-US"/>
          </a:p>
        </p:txBody>
      </p:sp>
      <p:sp>
        <p:nvSpPr>
          <p:cNvPr id="5" name="Footer Placeholder 4"/>
          <p:cNvSpPr>
            <a:spLocks noGrp="1"/>
          </p:cNvSpPr>
          <p:nvPr>
            <p:ph type="ftr" sz="quarter" idx="11"/>
          </p:nvPr>
        </p:nvSpPr>
        <p:spPr>
          <a:xfrm>
            <a:off x="2583382" y="6453386"/>
            <a:ext cx="7021548"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28123" y="6453386"/>
            <a:ext cx="1595876" cy="404614"/>
          </a:xfrm>
        </p:spPr>
        <p:txBody>
          <a:bodyPr/>
          <a:lstStyle>
            <a:lvl1pPr>
              <a:defRPr baseline="0">
                <a:solidFill>
                  <a:schemeClr val="tx2"/>
                </a:solidFill>
              </a:defRPr>
            </a:lvl1pPr>
          </a:lstStyle>
          <a:p>
            <a:fld id="{69E57DC2-970A-4B3E-BB1C-7A09969E49DF}" type="slidenum">
              <a:rPr lang="en-US" smtClean="0"/>
              <a:pPr/>
              <a:t>‹#›</a:t>
            </a:fld>
            <a:endParaRPr lang="en-US"/>
          </a:p>
        </p:txBody>
      </p:sp>
      <p:grpSp>
        <p:nvGrpSpPr>
          <p:cNvPr id="7" name="Group 6"/>
          <p:cNvGrpSpPr/>
          <p:nvPr/>
        </p:nvGrpSpPr>
        <p:grpSpPr>
          <a:xfrm>
            <a:off x="752663" y="744470"/>
            <a:ext cx="1067133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445830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243" y="2295526"/>
            <a:ext cx="95987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143528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243" y="624156"/>
            <a:ext cx="817751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300369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84669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4826" y="1301361"/>
            <a:ext cx="9610468" cy="2852737"/>
          </a:xfrm>
        </p:spPr>
        <p:txBody>
          <a:bodyPr anchor="b">
            <a:normAutofit/>
          </a:bodyPr>
          <a:lstStyle>
            <a:lvl1pPr algn="r">
              <a:defRPr sz="7198"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4826" y="4216328"/>
            <a:ext cx="9610468" cy="1143324"/>
          </a:xfrm>
        </p:spPr>
        <p:txBody>
          <a:bodyPr/>
          <a:lstStyle>
            <a:lvl1pPr marL="0" indent="0" algn="r">
              <a:lnSpc>
                <a:spcPct val="112000"/>
              </a:lnSpc>
              <a:spcBef>
                <a:spcPts val="0"/>
              </a:spcBef>
              <a:spcAft>
                <a:spcPts val="0"/>
              </a:spcAft>
              <a:buNone/>
              <a:defRPr sz="23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716" y="6453386"/>
            <a:ext cx="1621986" cy="404614"/>
          </a:xfrm>
        </p:spPr>
        <p:txBody>
          <a:bodyPr/>
          <a:lstStyle>
            <a:lvl1pPr>
              <a:defRPr>
                <a:solidFill>
                  <a:schemeClr val="tx2"/>
                </a:solidFill>
              </a:defRPr>
            </a:lvl1pPr>
          </a:lstStyle>
          <a:p>
            <a:fld id="{87DE6118-2437-4B30-8E3C-4D2BE6020583}" type="datetimeFigureOut">
              <a:rPr lang="en-US" smtClean="0"/>
              <a:pPr/>
              <a:t>8/26/2024</a:t>
            </a:fld>
            <a:endParaRPr lang="en-US"/>
          </a:p>
        </p:txBody>
      </p:sp>
      <p:sp>
        <p:nvSpPr>
          <p:cNvPr id="5" name="Footer Placeholder 4"/>
          <p:cNvSpPr>
            <a:spLocks noGrp="1"/>
          </p:cNvSpPr>
          <p:nvPr>
            <p:ph type="ftr" sz="quarter" idx="11"/>
          </p:nvPr>
        </p:nvSpPr>
        <p:spPr>
          <a:xfrm>
            <a:off x="2583639" y="6453386"/>
            <a:ext cx="7021548"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69E57DC2-970A-4B3E-BB1C-7A09969E49DF}" type="slidenum">
              <a:rPr lang="en-US" smtClean="0"/>
              <a:pPr/>
              <a:t>‹#›</a:t>
            </a:fld>
            <a:endParaRPr lang="en-US"/>
          </a:p>
        </p:txBody>
      </p:sp>
      <p:sp>
        <p:nvSpPr>
          <p:cNvPr id="7" name="Freeform 6" title="Crop Mark"/>
          <p:cNvSpPr/>
          <p:nvPr/>
        </p:nvSpPr>
        <p:spPr bwMode="auto">
          <a:xfrm>
            <a:off x="8149840" y="1685652"/>
            <a:ext cx="32741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984505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41996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396526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98232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1813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lvl1pPr>
            <a:lvl2pPr>
              <a:defRPr sz="1999"/>
            </a:lvl2pPr>
            <a:lvl3pPr>
              <a:defRPr sz="1799"/>
            </a:lvl3pPr>
            <a:lvl4pPr>
              <a:defRPr sz="1799"/>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712" y="6453386"/>
            <a:ext cx="1204258" cy="404614"/>
          </a:xfrm>
        </p:spPr>
        <p:txBody>
          <a:bodyPr/>
          <a:lstStyle>
            <a:lvl1pPr>
              <a:defRPr>
                <a:solidFill>
                  <a:schemeClr val="tx2"/>
                </a:solidFill>
              </a:defRPr>
            </a:lvl1pPr>
          </a:lstStyle>
          <a:p>
            <a:fld id="{87DE6118-2437-4B30-8E3C-4D2BE6020583}" type="datetimeFigureOut">
              <a:rPr lang="en-US" smtClean="0"/>
              <a:pPr/>
              <a:t>8/26/2024</a:t>
            </a:fld>
            <a:endParaRPr lang="en-US"/>
          </a:p>
        </p:txBody>
      </p:sp>
      <p:sp>
        <p:nvSpPr>
          <p:cNvPr id="6" name="Footer Placeholder 5"/>
          <p:cNvSpPr>
            <a:spLocks noGrp="1"/>
          </p:cNvSpPr>
          <p:nvPr>
            <p:ph type="ftr" sz="quarter" idx="11"/>
          </p:nvPr>
        </p:nvSpPr>
        <p:spPr>
          <a:xfrm>
            <a:off x="2205371" y="6453386"/>
            <a:ext cx="2373057"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0566" y="6453386"/>
            <a:ext cx="1595876" cy="404614"/>
          </a:xfrm>
        </p:spPr>
        <p:txBody>
          <a:bodyPr/>
          <a:lstStyle>
            <a:lvl1pPr>
              <a:defRPr>
                <a:solidFill>
                  <a:schemeClr val="tx2"/>
                </a:solidFill>
              </a:defRPr>
            </a:lvl1pPr>
          </a:lstStyle>
          <a:p>
            <a:fld id="{69E57DC2-970A-4B3E-BB1C-7A09969E49DF}" type="slidenum">
              <a:rPr lang="en-US" smtClean="0"/>
              <a:pPr/>
              <a:t>‹#›</a:t>
            </a:fld>
            <a:endParaRPr lang="en-US"/>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51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lvl1pPr>
          </a:lstStyle>
          <a:p>
            <a:r>
              <a:rPr lang="en-US"/>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712" y="6453386"/>
            <a:ext cx="1204258" cy="404614"/>
          </a:xfrm>
        </p:spPr>
        <p:txBody>
          <a:bodyPr/>
          <a:lstStyle>
            <a:lvl1pPr>
              <a:defRPr>
                <a:solidFill>
                  <a:schemeClr val="tx2"/>
                </a:solidFill>
              </a:defRPr>
            </a:lvl1pPr>
          </a:lstStyle>
          <a:p>
            <a:fld id="{87DE6118-2437-4B30-8E3C-4D2BE6020583}" type="datetimeFigureOut">
              <a:rPr lang="en-US" smtClean="0"/>
              <a:pPr/>
              <a:t>8/26/2024</a:t>
            </a:fld>
            <a:endParaRPr lang="en-US"/>
          </a:p>
        </p:txBody>
      </p:sp>
      <p:sp>
        <p:nvSpPr>
          <p:cNvPr id="6" name="Footer Placeholder 5"/>
          <p:cNvSpPr>
            <a:spLocks noGrp="1"/>
          </p:cNvSpPr>
          <p:nvPr>
            <p:ph type="ftr" sz="quarter" idx="11"/>
          </p:nvPr>
        </p:nvSpPr>
        <p:spPr>
          <a:xfrm>
            <a:off x="2205371" y="6453386"/>
            <a:ext cx="2373057"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0566" y="6453386"/>
            <a:ext cx="1595876" cy="404614"/>
          </a:xfrm>
        </p:spPr>
        <p:txBody>
          <a:bodyPr/>
          <a:lstStyle>
            <a:lvl1pPr>
              <a:defRPr>
                <a:solidFill>
                  <a:schemeClr val="tx2"/>
                </a:solidFill>
              </a:defRPr>
            </a:lvl1pPr>
          </a:lstStyle>
          <a:p>
            <a:fld id="{69E57DC2-970A-4B3E-BB1C-7A09969E49DF}" type="slidenum">
              <a:rPr lang="en-US" smtClean="0"/>
              <a:pPr/>
              <a:t>‹#›</a:t>
            </a:fld>
            <a:endParaRPr lang="en-US"/>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34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288" y="6453386"/>
            <a:ext cx="1204258"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8/26/2024</a:t>
            </a:fld>
            <a:endParaRPr lang="en-US"/>
          </a:p>
        </p:txBody>
      </p:sp>
      <p:sp>
        <p:nvSpPr>
          <p:cNvPr id="5" name="Footer Placeholder 4"/>
          <p:cNvSpPr>
            <a:spLocks noGrp="1"/>
          </p:cNvSpPr>
          <p:nvPr>
            <p:ph type="ftr" sz="quarter" idx="3"/>
          </p:nvPr>
        </p:nvSpPr>
        <p:spPr>
          <a:xfrm>
            <a:off x="2892811" y="6453386"/>
            <a:ext cx="6279194"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0269" y="645338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58979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fo.asu.edu/domestic-travel-guidanc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employee.cisa.asu.edu/support/finance-and-busines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mployee.cisa.asu.edu/support/finance-and-busines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asu.edu/fs/travel/MyASU-Trip-travel-guide.pdf#add-delegat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su.edu/fs/travel/MyASU-Trip-travel-guide.pdf#nameddest=estimate-expense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s://www.asu.edu/fs/travel/itinerary-guide.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asu.edu/fs/travel/MyASU-Trip-travel-guide.pdf#nameddest=Expense-report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Picture 24" descr="person with bookbag staring out over the mountains">
            <a:extLst>
              <a:ext uri="{FF2B5EF4-FFF2-40B4-BE49-F238E27FC236}">
                <a16:creationId xmlns:a16="http://schemas.microsoft.com/office/drawing/2014/main" id="{0461DC49-1338-C24E-A3BB-5919AD12F5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903"/>
            <a:ext cx="12188824" cy="6857514"/>
          </a:xfrm>
          <a:prstGeom prst="rect">
            <a:avLst/>
          </a:prstGeom>
        </p:spPr>
      </p:pic>
      <p:sp>
        <p:nvSpPr>
          <p:cNvPr id="30" name="Rectangle 29">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893"/>
            <a:ext cx="12188825" cy="6856214"/>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Franklin Gothic Book" panose="020B0503020102020204"/>
            </a:endParaRPr>
          </a:p>
        </p:txBody>
      </p:sp>
      <p:sp>
        <p:nvSpPr>
          <p:cNvPr id="32"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661" y="745168"/>
            <a:ext cx="3274815" cy="4407340"/>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pPr defTabSz="457063"/>
            <a:endParaRPr lang="en-US" sz="1799">
              <a:solidFill>
                <a:prstClr val="black"/>
              </a:solidFill>
              <a:latin typeface="Franklin Gothic Book" panose="020B0503020102020204"/>
            </a:endParaRPr>
          </a:p>
        </p:txBody>
      </p:sp>
      <p:sp>
        <p:nvSpPr>
          <p:cNvPr id="34"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49839" y="1686106"/>
            <a:ext cx="3274160" cy="4407340"/>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pPr defTabSz="457063"/>
            <a:endParaRPr lang="en-US" sz="1799">
              <a:solidFill>
                <a:prstClr val="black"/>
              </a:solidFill>
              <a:latin typeface="Franklin Gothic Book" panose="020B0503020102020204"/>
            </a:endParaRPr>
          </a:p>
        </p:txBody>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909131" y="1705492"/>
            <a:ext cx="8359052" cy="2097680"/>
          </a:xfrm>
        </p:spPr>
        <p:txBody>
          <a:bodyPr>
            <a:normAutofit/>
          </a:bodyPr>
          <a:lstStyle/>
          <a:p>
            <a:r>
              <a:rPr lang="en-US" sz="7998">
                <a:solidFill>
                  <a:schemeClr val="bg2"/>
                </a:solidFill>
              </a:rPr>
              <a:t>CISA Travel</a:t>
            </a:r>
          </a:p>
        </p:txBody>
      </p:sp>
      <p:sp>
        <p:nvSpPr>
          <p:cNvPr id="4" name="Subtitle 3">
            <a:extLst>
              <a:ext uri="{FF2B5EF4-FFF2-40B4-BE49-F238E27FC236}">
                <a16:creationId xmlns:a16="http://schemas.microsoft.com/office/drawing/2014/main" id="{6E661E49-0788-40C2-A5B6-638ADED71159}"/>
              </a:ext>
            </a:extLst>
          </p:cNvPr>
          <p:cNvSpPr>
            <a:spLocks noGrp="1"/>
          </p:cNvSpPr>
          <p:nvPr>
            <p:ph type="subTitle" idx="1"/>
          </p:nvPr>
        </p:nvSpPr>
        <p:spPr>
          <a:xfrm>
            <a:off x="2673711" y="3886561"/>
            <a:ext cx="6829894" cy="1085954"/>
          </a:xfrm>
        </p:spPr>
        <p:txBody>
          <a:bodyPr>
            <a:normAutofit/>
          </a:bodyPr>
          <a:lstStyle/>
          <a:p>
            <a:r>
              <a:rPr lang="en-US" sz="3199">
                <a:solidFill>
                  <a:schemeClr val="bg2"/>
                </a:solidFill>
              </a:rPr>
              <a:t>Faculty and Staff Overview</a:t>
            </a:r>
          </a:p>
          <a:p>
            <a:endParaRPr lang="en-US" sz="3199">
              <a:solidFill>
                <a:schemeClr val="bg2"/>
              </a:solidFill>
            </a:endParaRPr>
          </a:p>
        </p:txBody>
      </p:sp>
    </p:spTree>
    <p:extLst>
      <p:ext uri="{BB962C8B-B14F-4D97-AF65-F5344CB8AC3E}">
        <p14:creationId xmlns:p14="http://schemas.microsoft.com/office/powerpoint/2010/main" val="254216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6CFF58C5-BDA5-E2E2-F1A0-7F7BDD13B230}"/>
              </a:ext>
            </a:extLst>
          </p:cNvPr>
          <p:cNvSpPr txBox="1">
            <a:spLocks/>
          </p:cNvSpPr>
          <p:nvPr/>
        </p:nvSpPr>
        <p:spPr>
          <a:xfrm>
            <a:off x="1094209" y="252638"/>
            <a:ext cx="9598700" cy="662009"/>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defTabSz="914126"/>
            <a:r>
              <a:rPr lang="en-US" sz="4399">
                <a:solidFill>
                  <a:srgbClr val="191B0E"/>
                </a:solidFill>
                <a:latin typeface="Franklin Gothic Book" panose="020B0503020102020204"/>
              </a:rPr>
              <a:t>CISA Travel Flowchart</a:t>
            </a:r>
          </a:p>
          <a:p>
            <a:pPr defTabSz="914126"/>
            <a:r>
              <a:rPr lang="en-US" sz="4399">
                <a:solidFill>
                  <a:srgbClr val="191B0E"/>
                </a:solidFill>
                <a:latin typeface="Franklin Gothic Book" panose="020B0503020102020204"/>
              </a:rPr>
              <a:t>SAPS</a:t>
            </a:r>
          </a:p>
          <a:p>
            <a:pPr defTabSz="914126"/>
            <a:r>
              <a:rPr lang="en-US" sz="4399">
                <a:solidFill>
                  <a:srgbClr val="191B0E"/>
                </a:solidFill>
                <a:latin typeface="Franklin Gothic Book" panose="020B0503020102020204"/>
              </a:rPr>
              <a:t>SCCP</a:t>
            </a:r>
          </a:p>
        </p:txBody>
      </p:sp>
      <p:sp>
        <p:nvSpPr>
          <p:cNvPr id="3" name="TextBox 2">
            <a:extLst>
              <a:ext uri="{FF2B5EF4-FFF2-40B4-BE49-F238E27FC236}">
                <a16:creationId xmlns:a16="http://schemas.microsoft.com/office/drawing/2014/main" id="{3DEB8E8C-3FAF-39F6-E4F7-8CC65D673BE7}"/>
              </a:ext>
            </a:extLst>
          </p:cNvPr>
          <p:cNvSpPr txBox="1"/>
          <p:nvPr/>
        </p:nvSpPr>
        <p:spPr>
          <a:xfrm>
            <a:off x="1582154" y="3356488"/>
            <a:ext cx="725649"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Faculty</a:t>
            </a:r>
          </a:p>
        </p:txBody>
      </p:sp>
      <p:sp>
        <p:nvSpPr>
          <p:cNvPr id="4" name="TextBox 3">
            <a:extLst>
              <a:ext uri="{FF2B5EF4-FFF2-40B4-BE49-F238E27FC236}">
                <a16:creationId xmlns:a16="http://schemas.microsoft.com/office/drawing/2014/main" id="{A981BCA9-F8E8-8312-73DC-EB058729D604}"/>
              </a:ext>
            </a:extLst>
          </p:cNvPr>
          <p:cNvSpPr txBox="1"/>
          <p:nvPr/>
        </p:nvSpPr>
        <p:spPr>
          <a:xfrm>
            <a:off x="1962445" y="3737910"/>
            <a:ext cx="1128535" cy="953859"/>
          </a:xfrm>
          <a:prstGeom prst="rect">
            <a:avLst/>
          </a:prstGeom>
          <a:noFill/>
        </p:spPr>
        <p:txBody>
          <a:bodyPr wrap="square" rtlCol="0">
            <a:spAutoFit/>
          </a:bodyPr>
          <a:lstStyle/>
          <a:p>
            <a:pPr algn="ctr" defTabSz="457063"/>
            <a:r>
              <a:rPr lang="en-US" sz="1400">
                <a:solidFill>
                  <a:prstClr val="black"/>
                </a:solidFill>
                <a:latin typeface="Franklin Gothic Book" panose="020B0503020102020204"/>
              </a:rPr>
              <a:t>CISA Travel Request Form Submitted</a:t>
            </a:r>
          </a:p>
        </p:txBody>
      </p:sp>
      <p:sp>
        <p:nvSpPr>
          <p:cNvPr id="5" name="TextBox 4">
            <a:extLst>
              <a:ext uri="{FF2B5EF4-FFF2-40B4-BE49-F238E27FC236}">
                <a16:creationId xmlns:a16="http://schemas.microsoft.com/office/drawing/2014/main" id="{6D3275CB-D1A2-6714-D229-1C922724A7E4}"/>
              </a:ext>
            </a:extLst>
          </p:cNvPr>
          <p:cNvSpPr txBox="1"/>
          <p:nvPr/>
        </p:nvSpPr>
        <p:spPr>
          <a:xfrm>
            <a:off x="3185578" y="3348384"/>
            <a:ext cx="893636"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Finance</a:t>
            </a:r>
          </a:p>
        </p:txBody>
      </p:sp>
      <p:sp>
        <p:nvSpPr>
          <p:cNvPr id="6" name="TextBox 5">
            <a:extLst>
              <a:ext uri="{FF2B5EF4-FFF2-40B4-BE49-F238E27FC236}">
                <a16:creationId xmlns:a16="http://schemas.microsoft.com/office/drawing/2014/main" id="{F2DEB4E8-2367-DE0B-76E8-0E9C45483186}"/>
              </a:ext>
            </a:extLst>
          </p:cNvPr>
          <p:cNvSpPr txBox="1"/>
          <p:nvPr/>
        </p:nvSpPr>
        <p:spPr>
          <a:xfrm>
            <a:off x="3244917" y="3797076"/>
            <a:ext cx="1128535" cy="523084"/>
          </a:xfrm>
          <a:prstGeom prst="rect">
            <a:avLst/>
          </a:prstGeom>
          <a:noFill/>
        </p:spPr>
        <p:txBody>
          <a:bodyPr wrap="square" rtlCol="0">
            <a:spAutoFit/>
          </a:bodyPr>
          <a:lstStyle/>
          <a:p>
            <a:pPr algn="ctr" defTabSz="457063"/>
            <a:r>
              <a:rPr lang="en-US" sz="1400">
                <a:solidFill>
                  <a:prstClr val="black"/>
                </a:solidFill>
                <a:latin typeface="Franklin Gothic Book" panose="020B0503020102020204"/>
              </a:rPr>
              <a:t>Form sent for Approval</a:t>
            </a:r>
          </a:p>
        </p:txBody>
      </p:sp>
      <p:sp>
        <p:nvSpPr>
          <p:cNvPr id="7" name="TextBox 6">
            <a:extLst>
              <a:ext uri="{FF2B5EF4-FFF2-40B4-BE49-F238E27FC236}">
                <a16:creationId xmlns:a16="http://schemas.microsoft.com/office/drawing/2014/main" id="{60D7EB0F-260D-5A12-EE44-AF4719A9579A}"/>
              </a:ext>
            </a:extLst>
          </p:cNvPr>
          <p:cNvSpPr txBox="1"/>
          <p:nvPr/>
        </p:nvSpPr>
        <p:spPr>
          <a:xfrm>
            <a:off x="5035708" y="3311717"/>
            <a:ext cx="1259346" cy="523084"/>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SAPS Director</a:t>
            </a:r>
          </a:p>
          <a:p>
            <a:pPr algn="ctr" defTabSz="457063"/>
            <a:r>
              <a:rPr lang="en-US" sz="1400">
                <a:ln w="12700">
                  <a:solidFill>
                    <a:srgbClr val="191B0E"/>
                  </a:solidFill>
                </a:ln>
                <a:solidFill>
                  <a:prstClr val="black"/>
                </a:solidFill>
                <a:latin typeface="Franklin Gothic Book" panose="020B0503020102020204"/>
              </a:rPr>
              <a:t>SCCP Director</a:t>
            </a:r>
          </a:p>
        </p:txBody>
      </p:sp>
      <p:sp>
        <p:nvSpPr>
          <p:cNvPr id="13" name="TextBox 12">
            <a:extLst>
              <a:ext uri="{FF2B5EF4-FFF2-40B4-BE49-F238E27FC236}">
                <a16:creationId xmlns:a16="http://schemas.microsoft.com/office/drawing/2014/main" id="{1294A771-EFEC-0452-D292-1D6FE7DD3C91}"/>
              </a:ext>
            </a:extLst>
          </p:cNvPr>
          <p:cNvSpPr txBox="1"/>
          <p:nvPr/>
        </p:nvSpPr>
        <p:spPr>
          <a:xfrm>
            <a:off x="6399544" y="3936398"/>
            <a:ext cx="1198091" cy="523084"/>
          </a:xfrm>
          <a:prstGeom prst="rect">
            <a:avLst/>
          </a:prstGeom>
          <a:noFill/>
        </p:spPr>
        <p:txBody>
          <a:bodyPr wrap="square" rtlCol="0">
            <a:spAutoFit/>
          </a:bodyPr>
          <a:lstStyle/>
          <a:p>
            <a:pPr algn="ctr" defTabSz="457063"/>
            <a:r>
              <a:rPr lang="en-US" sz="1400">
                <a:solidFill>
                  <a:srgbClr val="C00000"/>
                </a:solidFill>
                <a:latin typeface="Franklin Gothic Book" panose="020B0503020102020204"/>
              </a:rPr>
              <a:t>Request Denied</a:t>
            </a:r>
          </a:p>
        </p:txBody>
      </p:sp>
      <p:cxnSp>
        <p:nvCxnSpPr>
          <p:cNvPr id="14" name="Straight Arrow Connector 13">
            <a:extLst>
              <a:ext uri="{FF2B5EF4-FFF2-40B4-BE49-F238E27FC236}">
                <a16:creationId xmlns:a16="http://schemas.microsoft.com/office/drawing/2014/main" id="{8F121951-1F36-229D-CAB9-AAD1C2264154}"/>
              </a:ext>
            </a:extLst>
          </p:cNvPr>
          <p:cNvCxnSpPr>
            <a:cxnSpLocks/>
          </p:cNvCxnSpPr>
          <p:nvPr/>
        </p:nvCxnSpPr>
        <p:spPr>
          <a:xfrm>
            <a:off x="4150255" y="3510336"/>
            <a:ext cx="743372" cy="4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CCD82B-D305-DF2D-BE34-E28C36A8FD53}"/>
              </a:ext>
            </a:extLst>
          </p:cNvPr>
          <p:cNvCxnSpPr>
            <a:cxnSpLocks/>
          </p:cNvCxnSpPr>
          <p:nvPr/>
        </p:nvCxnSpPr>
        <p:spPr>
          <a:xfrm>
            <a:off x="5836397" y="4065588"/>
            <a:ext cx="1162192" cy="7877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56136FD-45CD-84B6-0D60-7DB5B78D3E8C}"/>
              </a:ext>
            </a:extLst>
          </p:cNvPr>
          <p:cNvCxnSpPr>
            <a:cxnSpLocks/>
          </p:cNvCxnSpPr>
          <p:nvPr/>
        </p:nvCxnSpPr>
        <p:spPr>
          <a:xfrm flipV="1">
            <a:off x="5836396" y="2089742"/>
            <a:ext cx="924781" cy="101854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A39F124-82C0-CEB7-F674-CA63DEE8B6E1}"/>
              </a:ext>
            </a:extLst>
          </p:cNvPr>
          <p:cNvCxnSpPr>
            <a:cxnSpLocks/>
          </p:cNvCxnSpPr>
          <p:nvPr/>
        </p:nvCxnSpPr>
        <p:spPr>
          <a:xfrm>
            <a:off x="8134026" y="1868383"/>
            <a:ext cx="767957"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C794F7A-7758-C161-3DEF-68E41EC5287E}"/>
              </a:ext>
            </a:extLst>
          </p:cNvPr>
          <p:cNvCxnSpPr>
            <a:cxnSpLocks/>
          </p:cNvCxnSpPr>
          <p:nvPr/>
        </p:nvCxnSpPr>
        <p:spPr>
          <a:xfrm>
            <a:off x="2419766" y="3500156"/>
            <a:ext cx="671214" cy="2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CE09689-FC84-761A-CC84-6C5D3C13E603}"/>
              </a:ext>
            </a:extLst>
          </p:cNvPr>
          <p:cNvSpPr txBox="1"/>
          <p:nvPr/>
        </p:nvSpPr>
        <p:spPr>
          <a:xfrm>
            <a:off x="7150815" y="1708529"/>
            <a:ext cx="893636"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Finance</a:t>
            </a:r>
          </a:p>
        </p:txBody>
      </p:sp>
      <p:sp>
        <p:nvSpPr>
          <p:cNvPr id="23" name="TextBox 22">
            <a:extLst>
              <a:ext uri="{FF2B5EF4-FFF2-40B4-BE49-F238E27FC236}">
                <a16:creationId xmlns:a16="http://schemas.microsoft.com/office/drawing/2014/main" id="{48E55C6C-91BE-97BE-9D00-D483A703A850}"/>
              </a:ext>
            </a:extLst>
          </p:cNvPr>
          <p:cNvSpPr txBox="1"/>
          <p:nvPr/>
        </p:nvSpPr>
        <p:spPr>
          <a:xfrm>
            <a:off x="6232611" y="2553536"/>
            <a:ext cx="1198091" cy="523084"/>
          </a:xfrm>
          <a:prstGeom prst="rect">
            <a:avLst/>
          </a:prstGeom>
          <a:noFill/>
        </p:spPr>
        <p:txBody>
          <a:bodyPr wrap="square" rtlCol="0">
            <a:spAutoFit/>
          </a:bodyPr>
          <a:lstStyle/>
          <a:p>
            <a:pPr algn="ctr" defTabSz="457063"/>
            <a:r>
              <a:rPr lang="en-US" sz="1400">
                <a:solidFill>
                  <a:srgbClr val="00B050"/>
                </a:solidFill>
                <a:latin typeface="Franklin Gothic Book" panose="020B0503020102020204"/>
              </a:rPr>
              <a:t>Travel Approved</a:t>
            </a:r>
          </a:p>
        </p:txBody>
      </p:sp>
      <p:sp>
        <p:nvSpPr>
          <p:cNvPr id="24" name="TextBox 23">
            <a:extLst>
              <a:ext uri="{FF2B5EF4-FFF2-40B4-BE49-F238E27FC236}">
                <a16:creationId xmlns:a16="http://schemas.microsoft.com/office/drawing/2014/main" id="{4A21D9D7-7DDE-914C-26AF-0B3105705990}"/>
              </a:ext>
            </a:extLst>
          </p:cNvPr>
          <p:cNvSpPr txBox="1"/>
          <p:nvPr/>
        </p:nvSpPr>
        <p:spPr>
          <a:xfrm>
            <a:off x="7150816" y="4768738"/>
            <a:ext cx="893636"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Finance</a:t>
            </a:r>
          </a:p>
        </p:txBody>
      </p:sp>
      <p:sp>
        <p:nvSpPr>
          <p:cNvPr id="26" name="TextBox 25">
            <a:extLst>
              <a:ext uri="{FF2B5EF4-FFF2-40B4-BE49-F238E27FC236}">
                <a16:creationId xmlns:a16="http://schemas.microsoft.com/office/drawing/2014/main" id="{1E8328A6-B351-85FF-906A-E97B0655455A}"/>
              </a:ext>
            </a:extLst>
          </p:cNvPr>
          <p:cNvSpPr txBox="1"/>
          <p:nvPr/>
        </p:nvSpPr>
        <p:spPr>
          <a:xfrm>
            <a:off x="10948861" y="1656042"/>
            <a:ext cx="725649"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Faculty</a:t>
            </a:r>
          </a:p>
        </p:txBody>
      </p:sp>
      <p:sp>
        <p:nvSpPr>
          <p:cNvPr id="27" name="TextBox 26">
            <a:extLst>
              <a:ext uri="{FF2B5EF4-FFF2-40B4-BE49-F238E27FC236}">
                <a16:creationId xmlns:a16="http://schemas.microsoft.com/office/drawing/2014/main" id="{7AF92BD2-5ECC-F67E-D635-3734B87A2243}"/>
              </a:ext>
            </a:extLst>
          </p:cNvPr>
          <p:cNvSpPr txBox="1"/>
          <p:nvPr/>
        </p:nvSpPr>
        <p:spPr>
          <a:xfrm>
            <a:off x="8901983" y="1508489"/>
            <a:ext cx="1128535" cy="738472"/>
          </a:xfrm>
          <a:prstGeom prst="rect">
            <a:avLst/>
          </a:prstGeom>
          <a:noFill/>
        </p:spPr>
        <p:txBody>
          <a:bodyPr wrap="square" rtlCol="0">
            <a:spAutoFit/>
          </a:bodyPr>
          <a:lstStyle/>
          <a:p>
            <a:pPr algn="ctr" defTabSz="457063"/>
            <a:r>
              <a:rPr lang="en-US" sz="1400">
                <a:solidFill>
                  <a:prstClr val="black"/>
                </a:solidFill>
                <a:latin typeface="Franklin Gothic Book" panose="020B0503020102020204"/>
              </a:rPr>
              <a:t>Concur Trip Request created</a:t>
            </a:r>
          </a:p>
        </p:txBody>
      </p:sp>
      <p:cxnSp>
        <p:nvCxnSpPr>
          <p:cNvPr id="28" name="Straight Arrow Connector 27">
            <a:extLst>
              <a:ext uri="{FF2B5EF4-FFF2-40B4-BE49-F238E27FC236}">
                <a16:creationId xmlns:a16="http://schemas.microsoft.com/office/drawing/2014/main" id="{F9B8AAC8-380E-31CE-C9BC-3FC75B5C835D}"/>
              </a:ext>
            </a:extLst>
          </p:cNvPr>
          <p:cNvCxnSpPr>
            <a:cxnSpLocks/>
          </p:cNvCxnSpPr>
          <p:nvPr/>
        </p:nvCxnSpPr>
        <p:spPr>
          <a:xfrm flipV="1">
            <a:off x="10015877" y="1849439"/>
            <a:ext cx="677033" cy="1293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F66D6A5-BC3A-C965-F792-6BCCA532FB3A}"/>
              </a:ext>
            </a:extLst>
          </p:cNvPr>
          <p:cNvSpPr txBox="1"/>
          <p:nvPr/>
        </p:nvSpPr>
        <p:spPr>
          <a:xfrm>
            <a:off x="8980405" y="4694169"/>
            <a:ext cx="1032503" cy="738472"/>
          </a:xfrm>
          <a:prstGeom prst="rect">
            <a:avLst/>
          </a:prstGeom>
          <a:noFill/>
        </p:spPr>
        <p:txBody>
          <a:bodyPr wrap="square" rtlCol="0">
            <a:spAutoFit/>
          </a:bodyPr>
          <a:lstStyle/>
          <a:p>
            <a:pPr algn="ctr" defTabSz="457063"/>
            <a:r>
              <a:rPr lang="en-US" sz="1400">
                <a:solidFill>
                  <a:prstClr val="black"/>
                </a:solidFill>
                <a:latin typeface="Franklin Gothic Book" panose="020B0503020102020204"/>
              </a:rPr>
              <a:t>Denial reason sent</a:t>
            </a:r>
          </a:p>
        </p:txBody>
      </p:sp>
      <p:sp>
        <p:nvSpPr>
          <p:cNvPr id="35" name="TextBox 34">
            <a:extLst>
              <a:ext uri="{FF2B5EF4-FFF2-40B4-BE49-F238E27FC236}">
                <a16:creationId xmlns:a16="http://schemas.microsoft.com/office/drawing/2014/main" id="{BC3783EB-BB64-C247-3F6B-0F1D34BDDB2D}"/>
              </a:ext>
            </a:extLst>
          </p:cNvPr>
          <p:cNvSpPr txBox="1"/>
          <p:nvPr/>
        </p:nvSpPr>
        <p:spPr>
          <a:xfrm>
            <a:off x="10948861" y="4782286"/>
            <a:ext cx="725649"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Faculty</a:t>
            </a:r>
          </a:p>
        </p:txBody>
      </p:sp>
      <p:cxnSp>
        <p:nvCxnSpPr>
          <p:cNvPr id="55" name="Straight Arrow Connector 54">
            <a:extLst>
              <a:ext uri="{FF2B5EF4-FFF2-40B4-BE49-F238E27FC236}">
                <a16:creationId xmlns:a16="http://schemas.microsoft.com/office/drawing/2014/main" id="{CD60406D-6E65-7234-1A27-F61C18F37BF3}"/>
              </a:ext>
            </a:extLst>
          </p:cNvPr>
          <p:cNvCxnSpPr>
            <a:cxnSpLocks/>
          </p:cNvCxnSpPr>
          <p:nvPr/>
        </p:nvCxnSpPr>
        <p:spPr>
          <a:xfrm>
            <a:off x="8334701" y="5009625"/>
            <a:ext cx="567282"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597B895-900C-02E8-77AB-99E3D35B2C87}"/>
              </a:ext>
            </a:extLst>
          </p:cNvPr>
          <p:cNvCxnSpPr>
            <a:cxnSpLocks/>
          </p:cNvCxnSpPr>
          <p:nvPr/>
        </p:nvCxnSpPr>
        <p:spPr>
          <a:xfrm>
            <a:off x="10012908" y="4936133"/>
            <a:ext cx="567282"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87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18EC-8CAE-BCA2-3090-7145CEF967CE}"/>
              </a:ext>
            </a:extLst>
          </p:cNvPr>
          <p:cNvSpPr>
            <a:spLocks noGrp="1"/>
          </p:cNvSpPr>
          <p:nvPr>
            <p:ph type="title"/>
          </p:nvPr>
        </p:nvSpPr>
        <p:spPr>
          <a:xfrm>
            <a:off x="951201" y="233862"/>
            <a:ext cx="9598700" cy="1485513"/>
          </a:xfrm>
        </p:spPr>
        <p:txBody>
          <a:bodyPr/>
          <a:lstStyle/>
          <a:p>
            <a:r>
              <a:rPr lang="en-US"/>
              <a:t>CISA Travel Flowchart</a:t>
            </a:r>
            <a:br>
              <a:rPr lang="en-US"/>
            </a:br>
            <a:r>
              <a:rPr lang="en-US"/>
              <a:t>SASA</a:t>
            </a:r>
          </a:p>
        </p:txBody>
      </p:sp>
      <p:sp>
        <p:nvSpPr>
          <p:cNvPr id="6" name="TextBox 5">
            <a:extLst>
              <a:ext uri="{FF2B5EF4-FFF2-40B4-BE49-F238E27FC236}">
                <a16:creationId xmlns:a16="http://schemas.microsoft.com/office/drawing/2014/main" id="{8D12D469-EA19-5029-9142-29FAD1842C15}"/>
              </a:ext>
            </a:extLst>
          </p:cNvPr>
          <p:cNvSpPr txBox="1"/>
          <p:nvPr/>
        </p:nvSpPr>
        <p:spPr>
          <a:xfrm>
            <a:off x="1582154" y="3356488"/>
            <a:ext cx="725649"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Faculty</a:t>
            </a:r>
          </a:p>
        </p:txBody>
      </p:sp>
      <p:sp>
        <p:nvSpPr>
          <p:cNvPr id="8" name="TextBox 7">
            <a:extLst>
              <a:ext uri="{FF2B5EF4-FFF2-40B4-BE49-F238E27FC236}">
                <a16:creationId xmlns:a16="http://schemas.microsoft.com/office/drawing/2014/main" id="{565934AB-2550-3472-9BC7-213B0384DD11}"/>
              </a:ext>
            </a:extLst>
          </p:cNvPr>
          <p:cNvSpPr txBox="1"/>
          <p:nvPr/>
        </p:nvSpPr>
        <p:spPr>
          <a:xfrm>
            <a:off x="1962445" y="3737910"/>
            <a:ext cx="1128535" cy="953859"/>
          </a:xfrm>
          <a:prstGeom prst="rect">
            <a:avLst/>
          </a:prstGeom>
          <a:noFill/>
        </p:spPr>
        <p:txBody>
          <a:bodyPr wrap="square" rtlCol="0">
            <a:spAutoFit/>
          </a:bodyPr>
          <a:lstStyle/>
          <a:p>
            <a:pPr algn="ctr" defTabSz="457063"/>
            <a:r>
              <a:rPr lang="en-US" sz="1400">
                <a:solidFill>
                  <a:prstClr val="black"/>
                </a:solidFill>
                <a:latin typeface="Franklin Gothic Book" panose="020B0503020102020204"/>
              </a:rPr>
              <a:t>CISA Travel Request Form Submitted</a:t>
            </a:r>
          </a:p>
        </p:txBody>
      </p:sp>
      <p:sp>
        <p:nvSpPr>
          <p:cNvPr id="9" name="TextBox 8">
            <a:extLst>
              <a:ext uri="{FF2B5EF4-FFF2-40B4-BE49-F238E27FC236}">
                <a16:creationId xmlns:a16="http://schemas.microsoft.com/office/drawing/2014/main" id="{EE1BF9E3-8BFA-F30A-0FFF-68CA457629A1}"/>
              </a:ext>
            </a:extLst>
          </p:cNvPr>
          <p:cNvSpPr txBox="1"/>
          <p:nvPr/>
        </p:nvSpPr>
        <p:spPr>
          <a:xfrm>
            <a:off x="2689798" y="3356488"/>
            <a:ext cx="893636"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Finance</a:t>
            </a:r>
          </a:p>
        </p:txBody>
      </p:sp>
      <p:sp>
        <p:nvSpPr>
          <p:cNvPr id="13" name="TextBox 12">
            <a:extLst>
              <a:ext uri="{FF2B5EF4-FFF2-40B4-BE49-F238E27FC236}">
                <a16:creationId xmlns:a16="http://schemas.microsoft.com/office/drawing/2014/main" id="{F88F8497-E3F7-8130-AD60-AB522496FF87}"/>
              </a:ext>
            </a:extLst>
          </p:cNvPr>
          <p:cNvSpPr txBox="1"/>
          <p:nvPr/>
        </p:nvSpPr>
        <p:spPr>
          <a:xfrm>
            <a:off x="3244917" y="3797076"/>
            <a:ext cx="1128535" cy="523084"/>
          </a:xfrm>
          <a:prstGeom prst="rect">
            <a:avLst/>
          </a:prstGeom>
          <a:noFill/>
        </p:spPr>
        <p:txBody>
          <a:bodyPr wrap="square" rtlCol="0">
            <a:spAutoFit/>
          </a:bodyPr>
          <a:lstStyle/>
          <a:p>
            <a:pPr algn="ctr" defTabSz="457063"/>
            <a:r>
              <a:rPr lang="en-US" sz="1400">
                <a:solidFill>
                  <a:prstClr val="black"/>
                </a:solidFill>
                <a:latin typeface="Franklin Gothic Book" panose="020B0503020102020204"/>
              </a:rPr>
              <a:t>Form sent for Approval</a:t>
            </a:r>
          </a:p>
        </p:txBody>
      </p:sp>
      <p:sp>
        <p:nvSpPr>
          <p:cNvPr id="14" name="TextBox 13">
            <a:extLst>
              <a:ext uri="{FF2B5EF4-FFF2-40B4-BE49-F238E27FC236}">
                <a16:creationId xmlns:a16="http://schemas.microsoft.com/office/drawing/2014/main" id="{77BB06C5-B47C-F60E-D33A-2DE70166F190}"/>
              </a:ext>
            </a:extLst>
          </p:cNvPr>
          <p:cNvSpPr txBox="1"/>
          <p:nvPr/>
        </p:nvSpPr>
        <p:spPr>
          <a:xfrm>
            <a:off x="4073831" y="3330709"/>
            <a:ext cx="1259346"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Faculty Head</a:t>
            </a:r>
          </a:p>
        </p:txBody>
      </p:sp>
      <p:cxnSp>
        <p:nvCxnSpPr>
          <p:cNvPr id="45" name="Straight Arrow Connector 44">
            <a:extLst>
              <a:ext uri="{FF2B5EF4-FFF2-40B4-BE49-F238E27FC236}">
                <a16:creationId xmlns:a16="http://schemas.microsoft.com/office/drawing/2014/main" id="{8781D0CE-7F4A-0877-E041-219FE06A53F2}"/>
              </a:ext>
            </a:extLst>
          </p:cNvPr>
          <p:cNvCxnSpPr>
            <a:cxnSpLocks/>
          </p:cNvCxnSpPr>
          <p:nvPr/>
        </p:nvCxnSpPr>
        <p:spPr>
          <a:xfrm>
            <a:off x="5414200" y="3526464"/>
            <a:ext cx="966603"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F2DA93A-C92C-BE4D-88AC-FE0D82D8EAFE}"/>
              </a:ext>
            </a:extLst>
          </p:cNvPr>
          <p:cNvSpPr txBox="1"/>
          <p:nvPr/>
        </p:nvSpPr>
        <p:spPr>
          <a:xfrm>
            <a:off x="5235134" y="2924183"/>
            <a:ext cx="1221196" cy="523084"/>
          </a:xfrm>
          <a:prstGeom prst="rect">
            <a:avLst/>
          </a:prstGeom>
          <a:noFill/>
        </p:spPr>
        <p:txBody>
          <a:bodyPr wrap="square" rtlCol="0">
            <a:spAutoFit/>
          </a:bodyPr>
          <a:lstStyle/>
          <a:p>
            <a:pPr algn="ctr" defTabSz="457063"/>
            <a:r>
              <a:rPr lang="en-US" sz="1400">
                <a:solidFill>
                  <a:srgbClr val="00B050"/>
                </a:solidFill>
                <a:latin typeface="Franklin Gothic Book" panose="020B0503020102020204"/>
              </a:rPr>
              <a:t>Travel Approved</a:t>
            </a:r>
          </a:p>
        </p:txBody>
      </p:sp>
      <p:sp>
        <p:nvSpPr>
          <p:cNvPr id="48" name="TextBox 47">
            <a:extLst>
              <a:ext uri="{FF2B5EF4-FFF2-40B4-BE49-F238E27FC236}">
                <a16:creationId xmlns:a16="http://schemas.microsoft.com/office/drawing/2014/main" id="{8AFDFBBF-62FD-9D57-E0C7-5180477D8F40}"/>
              </a:ext>
            </a:extLst>
          </p:cNvPr>
          <p:cNvSpPr txBox="1"/>
          <p:nvPr/>
        </p:nvSpPr>
        <p:spPr>
          <a:xfrm>
            <a:off x="6441868" y="3218552"/>
            <a:ext cx="957389" cy="523084"/>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SASA Director</a:t>
            </a:r>
          </a:p>
        </p:txBody>
      </p:sp>
      <p:sp>
        <p:nvSpPr>
          <p:cNvPr id="51" name="TextBox 50">
            <a:extLst>
              <a:ext uri="{FF2B5EF4-FFF2-40B4-BE49-F238E27FC236}">
                <a16:creationId xmlns:a16="http://schemas.microsoft.com/office/drawing/2014/main" id="{67CA52A4-8DFD-ABA0-D161-BC54D7560D2D}"/>
              </a:ext>
            </a:extLst>
          </p:cNvPr>
          <p:cNvSpPr txBox="1"/>
          <p:nvPr/>
        </p:nvSpPr>
        <p:spPr>
          <a:xfrm>
            <a:off x="4834540" y="3981966"/>
            <a:ext cx="1198091" cy="523084"/>
          </a:xfrm>
          <a:prstGeom prst="rect">
            <a:avLst/>
          </a:prstGeom>
          <a:noFill/>
        </p:spPr>
        <p:txBody>
          <a:bodyPr wrap="square" rtlCol="0">
            <a:spAutoFit/>
          </a:bodyPr>
          <a:lstStyle/>
          <a:p>
            <a:pPr algn="ctr" defTabSz="457063"/>
            <a:r>
              <a:rPr lang="en-US" sz="1400">
                <a:solidFill>
                  <a:srgbClr val="C00000"/>
                </a:solidFill>
                <a:latin typeface="Franklin Gothic Book" panose="020B0503020102020204"/>
              </a:rPr>
              <a:t>Request Denied</a:t>
            </a:r>
          </a:p>
        </p:txBody>
      </p:sp>
      <p:cxnSp>
        <p:nvCxnSpPr>
          <p:cNvPr id="52" name="Straight Arrow Connector 51">
            <a:extLst>
              <a:ext uri="{FF2B5EF4-FFF2-40B4-BE49-F238E27FC236}">
                <a16:creationId xmlns:a16="http://schemas.microsoft.com/office/drawing/2014/main" id="{98A56211-E774-221E-DB02-ED2987AD3769}"/>
              </a:ext>
            </a:extLst>
          </p:cNvPr>
          <p:cNvCxnSpPr>
            <a:cxnSpLocks/>
          </p:cNvCxnSpPr>
          <p:nvPr/>
        </p:nvCxnSpPr>
        <p:spPr>
          <a:xfrm>
            <a:off x="3610610" y="3528791"/>
            <a:ext cx="4463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2760012-49DF-DA84-3C69-3A464768E76A}"/>
              </a:ext>
            </a:extLst>
          </p:cNvPr>
          <p:cNvCxnSpPr>
            <a:cxnSpLocks/>
          </p:cNvCxnSpPr>
          <p:nvPr/>
        </p:nvCxnSpPr>
        <p:spPr>
          <a:xfrm>
            <a:off x="4543185" y="3832855"/>
            <a:ext cx="890400" cy="104749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4266747-5E9E-7610-E4E4-AA76DC87539C}"/>
              </a:ext>
            </a:extLst>
          </p:cNvPr>
          <p:cNvCxnSpPr>
            <a:cxnSpLocks/>
          </p:cNvCxnSpPr>
          <p:nvPr/>
        </p:nvCxnSpPr>
        <p:spPr>
          <a:xfrm flipV="1">
            <a:off x="6788310" y="2243112"/>
            <a:ext cx="700884" cy="88121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57C6EE0-5253-DB43-95DA-1C166A933856}"/>
              </a:ext>
            </a:extLst>
          </p:cNvPr>
          <p:cNvCxnSpPr>
            <a:cxnSpLocks/>
          </p:cNvCxnSpPr>
          <p:nvPr/>
        </p:nvCxnSpPr>
        <p:spPr>
          <a:xfrm flipV="1">
            <a:off x="7801717" y="1218763"/>
            <a:ext cx="511671" cy="51511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D0F51E4-F0D1-4D54-34DE-546DE4D8B566}"/>
              </a:ext>
            </a:extLst>
          </p:cNvPr>
          <p:cNvCxnSpPr>
            <a:cxnSpLocks/>
          </p:cNvCxnSpPr>
          <p:nvPr/>
        </p:nvCxnSpPr>
        <p:spPr>
          <a:xfrm>
            <a:off x="6960163" y="3864805"/>
            <a:ext cx="859648" cy="91357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078BA4B-F731-18FE-7475-6ADD2BC77C4F}"/>
              </a:ext>
            </a:extLst>
          </p:cNvPr>
          <p:cNvSpPr txBox="1"/>
          <p:nvPr/>
        </p:nvSpPr>
        <p:spPr>
          <a:xfrm>
            <a:off x="7479196" y="3985348"/>
            <a:ext cx="1198091" cy="523084"/>
          </a:xfrm>
          <a:prstGeom prst="rect">
            <a:avLst/>
          </a:prstGeom>
          <a:noFill/>
        </p:spPr>
        <p:txBody>
          <a:bodyPr wrap="square" rtlCol="0">
            <a:spAutoFit/>
          </a:bodyPr>
          <a:lstStyle/>
          <a:p>
            <a:pPr algn="ctr" defTabSz="457063"/>
            <a:r>
              <a:rPr lang="en-US" sz="1400">
                <a:solidFill>
                  <a:srgbClr val="C00000"/>
                </a:solidFill>
                <a:latin typeface="Franklin Gothic Book" panose="020B0503020102020204"/>
              </a:rPr>
              <a:t>Request Denied</a:t>
            </a:r>
          </a:p>
        </p:txBody>
      </p:sp>
      <p:cxnSp>
        <p:nvCxnSpPr>
          <p:cNvPr id="87" name="Straight Arrow Connector 86">
            <a:extLst>
              <a:ext uri="{FF2B5EF4-FFF2-40B4-BE49-F238E27FC236}">
                <a16:creationId xmlns:a16="http://schemas.microsoft.com/office/drawing/2014/main" id="{B709E15B-B700-F0EA-F315-58477C5F742F}"/>
              </a:ext>
            </a:extLst>
          </p:cNvPr>
          <p:cNvCxnSpPr>
            <a:cxnSpLocks/>
          </p:cNvCxnSpPr>
          <p:nvPr/>
        </p:nvCxnSpPr>
        <p:spPr>
          <a:xfrm>
            <a:off x="2319559" y="3515086"/>
            <a:ext cx="357297" cy="2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1E5D6EBB-1B5C-284C-A1B0-8C9EC70003C8}"/>
              </a:ext>
            </a:extLst>
          </p:cNvPr>
          <p:cNvSpPr txBox="1"/>
          <p:nvPr/>
        </p:nvSpPr>
        <p:spPr>
          <a:xfrm>
            <a:off x="7318804" y="1842238"/>
            <a:ext cx="893636"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Finance</a:t>
            </a:r>
          </a:p>
        </p:txBody>
      </p:sp>
      <p:sp>
        <p:nvSpPr>
          <p:cNvPr id="102" name="TextBox 101">
            <a:extLst>
              <a:ext uri="{FF2B5EF4-FFF2-40B4-BE49-F238E27FC236}">
                <a16:creationId xmlns:a16="http://schemas.microsoft.com/office/drawing/2014/main" id="{A03788D5-E5B9-C214-5A2F-00C6E1F4F77C}"/>
              </a:ext>
            </a:extLst>
          </p:cNvPr>
          <p:cNvSpPr txBox="1"/>
          <p:nvPr/>
        </p:nvSpPr>
        <p:spPr>
          <a:xfrm>
            <a:off x="5303734" y="5047573"/>
            <a:ext cx="893636"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Finance</a:t>
            </a:r>
          </a:p>
        </p:txBody>
      </p:sp>
      <p:sp>
        <p:nvSpPr>
          <p:cNvPr id="108" name="TextBox 107">
            <a:extLst>
              <a:ext uri="{FF2B5EF4-FFF2-40B4-BE49-F238E27FC236}">
                <a16:creationId xmlns:a16="http://schemas.microsoft.com/office/drawing/2014/main" id="{811F4B8F-9A41-F4FC-D681-D6F708335A7B}"/>
              </a:ext>
            </a:extLst>
          </p:cNvPr>
          <p:cNvSpPr txBox="1"/>
          <p:nvPr/>
        </p:nvSpPr>
        <p:spPr>
          <a:xfrm>
            <a:off x="7819811" y="4959592"/>
            <a:ext cx="893636"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Finance</a:t>
            </a:r>
          </a:p>
        </p:txBody>
      </p:sp>
      <p:sp>
        <p:nvSpPr>
          <p:cNvPr id="111" name="TextBox 110">
            <a:extLst>
              <a:ext uri="{FF2B5EF4-FFF2-40B4-BE49-F238E27FC236}">
                <a16:creationId xmlns:a16="http://schemas.microsoft.com/office/drawing/2014/main" id="{0AE39F42-82CC-E581-A9AA-E727A87BAC15}"/>
              </a:ext>
            </a:extLst>
          </p:cNvPr>
          <p:cNvSpPr txBox="1"/>
          <p:nvPr/>
        </p:nvSpPr>
        <p:spPr>
          <a:xfrm>
            <a:off x="9659066" y="559921"/>
            <a:ext cx="725649"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Faculty</a:t>
            </a:r>
          </a:p>
        </p:txBody>
      </p:sp>
      <p:sp>
        <p:nvSpPr>
          <p:cNvPr id="112" name="TextBox 111">
            <a:extLst>
              <a:ext uri="{FF2B5EF4-FFF2-40B4-BE49-F238E27FC236}">
                <a16:creationId xmlns:a16="http://schemas.microsoft.com/office/drawing/2014/main" id="{89E01824-76EE-532C-DB02-1FA17D2C1F65}"/>
              </a:ext>
            </a:extLst>
          </p:cNvPr>
          <p:cNvSpPr txBox="1"/>
          <p:nvPr/>
        </p:nvSpPr>
        <p:spPr>
          <a:xfrm>
            <a:off x="7981112" y="491944"/>
            <a:ext cx="1128535" cy="738472"/>
          </a:xfrm>
          <a:prstGeom prst="rect">
            <a:avLst/>
          </a:prstGeom>
          <a:noFill/>
        </p:spPr>
        <p:txBody>
          <a:bodyPr wrap="square" rtlCol="0">
            <a:spAutoFit/>
          </a:bodyPr>
          <a:lstStyle/>
          <a:p>
            <a:pPr algn="ctr" defTabSz="457063"/>
            <a:r>
              <a:rPr lang="en-US" sz="1400">
                <a:solidFill>
                  <a:prstClr val="black"/>
                </a:solidFill>
                <a:latin typeface="Franklin Gothic Book" panose="020B0503020102020204"/>
              </a:rPr>
              <a:t>Concur Trip Request created</a:t>
            </a:r>
          </a:p>
        </p:txBody>
      </p:sp>
      <p:cxnSp>
        <p:nvCxnSpPr>
          <p:cNvPr id="114" name="Straight Arrow Connector 113">
            <a:extLst>
              <a:ext uri="{FF2B5EF4-FFF2-40B4-BE49-F238E27FC236}">
                <a16:creationId xmlns:a16="http://schemas.microsoft.com/office/drawing/2014/main" id="{CD9AAB0E-D9FB-07FD-CF8E-AAB3C1F62980}"/>
              </a:ext>
            </a:extLst>
          </p:cNvPr>
          <p:cNvCxnSpPr>
            <a:cxnSpLocks/>
          </p:cNvCxnSpPr>
          <p:nvPr/>
        </p:nvCxnSpPr>
        <p:spPr>
          <a:xfrm flipV="1">
            <a:off x="9109647" y="719644"/>
            <a:ext cx="413740" cy="235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9CE6813D-2E44-54E0-6860-B25F47CF6ECF}"/>
              </a:ext>
            </a:extLst>
          </p:cNvPr>
          <p:cNvSpPr txBox="1"/>
          <p:nvPr/>
        </p:nvSpPr>
        <p:spPr>
          <a:xfrm>
            <a:off x="6357836" y="5201420"/>
            <a:ext cx="1048597" cy="738472"/>
          </a:xfrm>
          <a:prstGeom prst="rect">
            <a:avLst/>
          </a:prstGeom>
          <a:noFill/>
        </p:spPr>
        <p:txBody>
          <a:bodyPr wrap="square" rtlCol="0">
            <a:spAutoFit/>
          </a:bodyPr>
          <a:lstStyle/>
          <a:p>
            <a:pPr algn="ctr" defTabSz="457063"/>
            <a:r>
              <a:rPr lang="en-US" sz="1400">
                <a:solidFill>
                  <a:prstClr val="black"/>
                </a:solidFill>
                <a:latin typeface="Franklin Gothic Book" panose="020B0503020102020204"/>
              </a:rPr>
              <a:t>Denial reason sent</a:t>
            </a:r>
          </a:p>
        </p:txBody>
      </p:sp>
      <p:cxnSp>
        <p:nvCxnSpPr>
          <p:cNvPr id="129" name="Straight Arrow Connector 128">
            <a:extLst>
              <a:ext uri="{FF2B5EF4-FFF2-40B4-BE49-F238E27FC236}">
                <a16:creationId xmlns:a16="http://schemas.microsoft.com/office/drawing/2014/main" id="{4E33951B-C0EE-BD14-4C79-628CA85B4AD0}"/>
              </a:ext>
            </a:extLst>
          </p:cNvPr>
          <p:cNvCxnSpPr>
            <a:cxnSpLocks/>
          </p:cNvCxnSpPr>
          <p:nvPr/>
        </p:nvCxnSpPr>
        <p:spPr>
          <a:xfrm>
            <a:off x="6015013" y="5434341"/>
            <a:ext cx="610988" cy="5326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63D858AC-4C8D-9D70-71B3-BAEC34DD3349}"/>
              </a:ext>
            </a:extLst>
          </p:cNvPr>
          <p:cNvSpPr txBox="1"/>
          <p:nvPr/>
        </p:nvSpPr>
        <p:spPr>
          <a:xfrm>
            <a:off x="6677148" y="6067256"/>
            <a:ext cx="725649"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Faculty</a:t>
            </a:r>
          </a:p>
        </p:txBody>
      </p:sp>
      <p:sp>
        <p:nvSpPr>
          <p:cNvPr id="132" name="TextBox 131">
            <a:extLst>
              <a:ext uri="{FF2B5EF4-FFF2-40B4-BE49-F238E27FC236}">
                <a16:creationId xmlns:a16="http://schemas.microsoft.com/office/drawing/2014/main" id="{6299A65E-8AB0-7CB5-D503-AFE37F6C4C3D}"/>
              </a:ext>
            </a:extLst>
          </p:cNvPr>
          <p:cNvSpPr txBox="1"/>
          <p:nvPr/>
        </p:nvSpPr>
        <p:spPr>
          <a:xfrm>
            <a:off x="9024354" y="5966964"/>
            <a:ext cx="725649" cy="307697"/>
          </a:xfrm>
          <a:prstGeom prst="rect">
            <a:avLst/>
          </a:prstGeom>
          <a:noFill/>
          <a:ln>
            <a:solidFill>
              <a:schemeClr val="tx2"/>
            </a:solidFill>
          </a:ln>
        </p:spPr>
        <p:txBody>
          <a:bodyPr wrap="square" rtlCol="0">
            <a:spAutoFit/>
          </a:bodyPr>
          <a:lstStyle/>
          <a:p>
            <a:pPr algn="ctr" defTabSz="457063"/>
            <a:r>
              <a:rPr lang="en-US" sz="1400">
                <a:ln w="12700">
                  <a:solidFill>
                    <a:srgbClr val="191B0E"/>
                  </a:solidFill>
                </a:ln>
                <a:solidFill>
                  <a:prstClr val="black"/>
                </a:solidFill>
                <a:latin typeface="Franklin Gothic Book" panose="020B0503020102020204"/>
              </a:rPr>
              <a:t>Faculty</a:t>
            </a:r>
          </a:p>
        </p:txBody>
      </p:sp>
      <p:cxnSp>
        <p:nvCxnSpPr>
          <p:cNvPr id="133" name="Straight Arrow Connector 132">
            <a:extLst>
              <a:ext uri="{FF2B5EF4-FFF2-40B4-BE49-F238E27FC236}">
                <a16:creationId xmlns:a16="http://schemas.microsoft.com/office/drawing/2014/main" id="{57D296BB-28A9-EFB2-4BE0-93C899F973EA}"/>
              </a:ext>
            </a:extLst>
          </p:cNvPr>
          <p:cNvCxnSpPr>
            <a:cxnSpLocks/>
          </p:cNvCxnSpPr>
          <p:nvPr/>
        </p:nvCxnSpPr>
        <p:spPr>
          <a:xfrm>
            <a:off x="8574753" y="5355270"/>
            <a:ext cx="626926" cy="4787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322BEC56-0ACA-095B-23D0-0B70BA6FCD88}"/>
              </a:ext>
            </a:extLst>
          </p:cNvPr>
          <p:cNvSpPr txBox="1"/>
          <p:nvPr/>
        </p:nvSpPr>
        <p:spPr>
          <a:xfrm>
            <a:off x="8997285" y="5065105"/>
            <a:ext cx="922648" cy="738472"/>
          </a:xfrm>
          <a:prstGeom prst="rect">
            <a:avLst/>
          </a:prstGeom>
          <a:noFill/>
        </p:spPr>
        <p:txBody>
          <a:bodyPr wrap="square" rtlCol="0">
            <a:spAutoFit/>
          </a:bodyPr>
          <a:lstStyle/>
          <a:p>
            <a:pPr algn="ctr" defTabSz="457063"/>
            <a:r>
              <a:rPr lang="en-US" sz="1400">
                <a:solidFill>
                  <a:prstClr val="black"/>
                </a:solidFill>
                <a:latin typeface="Franklin Gothic Book" panose="020B0503020102020204"/>
              </a:rPr>
              <a:t>Denial reason sent</a:t>
            </a:r>
          </a:p>
        </p:txBody>
      </p:sp>
      <p:sp>
        <p:nvSpPr>
          <p:cNvPr id="49" name="TextBox 48">
            <a:extLst>
              <a:ext uri="{FF2B5EF4-FFF2-40B4-BE49-F238E27FC236}">
                <a16:creationId xmlns:a16="http://schemas.microsoft.com/office/drawing/2014/main" id="{88346A87-F6E7-BD23-03B0-CF4285E94033}"/>
              </a:ext>
            </a:extLst>
          </p:cNvPr>
          <p:cNvSpPr txBox="1"/>
          <p:nvPr/>
        </p:nvSpPr>
        <p:spPr>
          <a:xfrm>
            <a:off x="6032630" y="2296933"/>
            <a:ext cx="1221196" cy="523084"/>
          </a:xfrm>
          <a:prstGeom prst="rect">
            <a:avLst/>
          </a:prstGeom>
          <a:noFill/>
        </p:spPr>
        <p:txBody>
          <a:bodyPr wrap="square" rtlCol="0">
            <a:spAutoFit/>
          </a:bodyPr>
          <a:lstStyle/>
          <a:p>
            <a:pPr algn="ctr" defTabSz="457063"/>
            <a:r>
              <a:rPr lang="en-US" sz="1400">
                <a:solidFill>
                  <a:srgbClr val="00B050"/>
                </a:solidFill>
                <a:latin typeface="Franklin Gothic Book" panose="020B0503020102020204"/>
              </a:rPr>
              <a:t>Travel Approved</a:t>
            </a:r>
          </a:p>
        </p:txBody>
      </p:sp>
    </p:spTree>
    <p:extLst>
      <p:ext uri="{BB962C8B-B14F-4D97-AF65-F5344CB8AC3E}">
        <p14:creationId xmlns:p14="http://schemas.microsoft.com/office/powerpoint/2010/main" val="213208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646B17-4C0C-918F-D9F8-4678FE6C8E69}"/>
              </a:ext>
            </a:extLst>
          </p:cNvPr>
          <p:cNvSpPr txBox="1"/>
          <p:nvPr/>
        </p:nvSpPr>
        <p:spPr>
          <a:xfrm>
            <a:off x="1914564" y="987792"/>
            <a:ext cx="9400345" cy="4831066"/>
          </a:xfrm>
          <a:prstGeom prst="rect">
            <a:avLst/>
          </a:prstGeom>
          <a:noFill/>
        </p:spPr>
        <p:txBody>
          <a:bodyPr wrap="square" rtlCol="0">
            <a:spAutoFit/>
          </a:bodyPr>
          <a:lstStyle/>
          <a:p>
            <a:pPr algn="ctr" defTabSz="457063"/>
            <a:r>
              <a:rPr lang="en-US" sz="4399" b="1" dirty="0">
                <a:solidFill>
                  <a:prstClr val="black"/>
                </a:solidFill>
                <a:effectLst>
                  <a:outerShdw blurRad="50800" dist="38100" dir="5400000" algn="t" rotWithShape="0">
                    <a:prstClr val="black">
                      <a:alpha val="40000"/>
                    </a:prstClr>
                  </a:outerShdw>
                </a:effectLst>
                <a:latin typeface="Franklin Gothic Book" panose="020B0503020102020204"/>
              </a:rPr>
              <a:t>Research</a:t>
            </a:r>
            <a:r>
              <a:rPr lang="en-US" sz="4399" dirty="0">
                <a:solidFill>
                  <a:prstClr val="black"/>
                </a:solidFill>
                <a:latin typeface="Franklin Gothic Book" panose="020B0503020102020204"/>
              </a:rPr>
              <a:t> your destination </a:t>
            </a:r>
          </a:p>
          <a:p>
            <a:pPr algn="ctr" defTabSz="457063"/>
            <a:r>
              <a:rPr lang="en-US" sz="3199" dirty="0">
                <a:solidFill>
                  <a:srgbClr val="000000"/>
                </a:solidFill>
                <a:latin typeface="Franklin Gothic Book" panose="020B0503020102020204"/>
              </a:rPr>
              <a:t>(see </a:t>
            </a:r>
            <a:r>
              <a:rPr lang="en-US" sz="3199" u="sng" dirty="0">
                <a:solidFill>
                  <a:srgbClr val="0563C1"/>
                </a:solidFill>
                <a:latin typeface="Franklin Gothic Book" panose="020B0503020102020204"/>
                <a:hlinkClick r:id="rId3"/>
              </a:rPr>
              <a:t>Travel Guidance</a:t>
            </a:r>
            <a:r>
              <a:rPr lang="en-US" sz="3199" dirty="0">
                <a:solidFill>
                  <a:srgbClr val="000000"/>
                </a:solidFill>
                <a:latin typeface="Franklin Gothic Book" panose="020B0503020102020204"/>
              </a:rPr>
              <a:t> )</a:t>
            </a:r>
          </a:p>
          <a:p>
            <a:pPr algn="ctr" defTabSz="457063"/>
            <a:r>
              <a:rPr lang="en-US" sz="3199" dirty="0">
                <a:solidFill>
                  <a:srgbClr val="000000"/>
                </a:solidFill>
                <a:latin typeface="Franklin Gothic Book" panose="020B0503020102020204"/>
              </a:rPr>
              <a:t> </a:t>
            </a:r>
          </a:p>
          <a:p>
            <a:pPr algn="ctr" defTabSz="457063"/>
            <a:r>
              <a:rPr lang="en-US" sz="4399" b="1" dirty="0">
                <a:solidFill>
                  <a:prstClr val="black"/>
                </a:solidFill>
                <a:effectLst>
                  <a:outerShdw blurRad="50800" dist="38100" dir="5400000" algn="t" rotWithShape="0">
                    <a:prstClr val="black">
                      <a:alpha val="40000"/>
                    </a:prstClr>
                  </a:outerShdw>
                </a:effectLst>
                <a:latin typeface="Franklin Gothic Book" panose="020B0503020102020204"/>
              </a:rPr>
              <a:t>Review</a:t>
            </a:r>
            <a:r>
              <a:rPr lang="en-US" sz="4399" dirty="0">
                <a:solidFill>
                  <a:srgbClr val="000000"/>
                </a:solidFill>
                <a:latin typeface="Franklin Gothic Book" panose="020B0503020102020204"/>
              </a:rPr>
              <a:t> the </a:t>
            </a:r>
            <a:r>
              <a:rPr lang="en-US" sz="4799" b="1" dirty="0">
                <a:solidFill>
                  <a:srgbClr val="000000"/>
                </a:solidFill>
                <a:latin typeface="Franklin Gothic Book" panose="020B0503020102020204"/>
              </a:rPr>
              <a:t>CISA Travel Guide</a:t>
            </a:r>
            <a:r>
              <a:rPr lang="en-US" sz="4799" dirty="0">
                <a:solidFill>
                  <a:srgbClr val="000000"/>
                </a:solidFill>
                <a:latin typeface="Franklin Gothic Book" panose="020B0503020102020204"/>
              </a:rPr>
              <a:t> </a:t>
            </a:r>
          </a:p>
          <a:p>
            <a:pPr algn="ctr" defTabSz="457063"/>
            <a:r>
              <a:rPr lang="en-US" sz="3199" dirty="0">
                <a:solidFill>
                  <a:srgbClr val="000000"/>
                </a:solidFill>
                <a:latin typeface="Franklin Gothic Book" panose="020B0503020102020204"/>
              </a:rPr>
              <a:t>(found on the </a:t>
            </a:r>
            <a:r>
              <a:rPr lang="en-US" sz="3199" dirty="0">
                <a:solidFill>
                  <a:srgbClr val="000000"/>
                </a:solidFill>
                <a:latin typeface="Franklin Gothic Book" panose="020B0503020102020204"/>
                <a:hlinkClick r:id="rId4"/>
              </a:rPr>
              <a:t>Finance and Business support page</a:t>
            </a:r>
            <a:r>
              <a:rPr lang="en-US" sz="3199" dirty="0">
                <a:solidFill>
                  <a:srgbClr val="000000"/>
                </a:solidFill>
                <a:latin typeface="Franklin Gothic Book" panose="020B0503020102020204"/>
              </a:rPr>
              <a:t> )</a:t>
            </a:r>
          </a:p>
          <a:p>
            <a:pPr algn="ctr" defTabSz="457063"/>
            <a:endParaRPr lang="en-US" sz="3199" dirty="0">
              <a:solidFill>
                <a:srgbClr val="000000"/>
              </a:solidFill>
              <a:latin typeface="Franklin Gothic Book" panose="020B0503020102020204"/>
            </a:endParaRPr>
          </a:p>
          <a:p>
            <a:pPr algn="ctr" defTabSz="457063"/>
            <a:r>
              <a:rPr lang="en-US" sz="4399" b="1" dirty="0">
                <a:solidFill>
                  <a:prstClr val="black"/>
                </a:solidFill>
                <a:effectLst>
                  <a:outerShdw blurRad="50800" dist="38100" dir="5400000" algn="t" rotWithShape="0">
                    <a:prstClr val="black">
                      <a:alpha val="40000"/>
                    </a:prstClr>
                  </a:outerShdw>
                </a:effectLst>
                <a:latin typeface="Franklin Gothic Book" panose="020B0503020102020204"/>
              </a:rPr>
              <a:t>Collect</a:t>
            </a:r>
            <a:r>
              <a:rPr lang="en-US" sz="4399" dirty="0">
                <a:solidFill>
                  <a:srgbClr val="000000"/>
                </a:solidFill>
                <a:latin typeface="Franklin Gothic Book" panose="020B0503020102020204"/>
              </a:rPr>
              <a:t> the applicable documents</a:t>
            </a:r>
          </a:p>
          <a:p>
            <a:pPr algn="ctr" defTabSz="457063"/>
            <a:r>
              <a:rPr lang="en-US" sz="4399" dirty="0">
                <a:solidFill>
                  <a:srgbClr val="000000"/>
                </a:solidFill>
                <a:latin typeface="Franklin Gothic Book" panose="020B0503020102020204"/>
              </a:rPr>
              <a:t>(</a:t>
            </a:r>
            <a:r>
              <a:rPr lang="en-US" sz="3199" dirty="0">
                <a:solidFill>
                  <a:srgbClr val="000000"/>
                </a:solidFill>
                <a:latin typeface="Franklin Gothic Book" panose="020B0503020102020204"/>
              </a:rPr>
              <a:t>listed in step 2 of the CISA Travel Guide)</a:t>
            </a:r>
            <a:endParaRPr lang="en-US" sz="3199" dirty="0">
              <a:solidFill>
                <a:prstClr val="black"/>
              </a:solidFill>
              <a:latin typeface="Franklin Gothic Book" panose="020B0503020102020204"/>
            </a:endParaRPr>
          </a:p>
        </p:txBody>
      </p:sp>
      <p:sp>
        <p:nvSpPr>
          <p:cNvPr id="5" name="Rectangle 4">
            <a:extLst>
              <a:ext uri="{FF2B5EF4-FFF2-40B4-BE49-F238E27FC236}">
                <a16:creationId xmlns:a16="http://schemas.microsoft.com/office/drawing/2014/main" id="{3F02BB47-39A1-74CF-DA4D-6762E505FD80}"/>
              </a:ext>
            </a:extLst>
          </p:cNvPr>
          <p:cNvSpPr/>
          <p:nvPr/>
        </p:nvSpPr>
        <p:spPr>
          <a:xfrm>
            <a:off x="1006603" y="274348"/>
            <a:ext cx="2225449" cy="1446173"/>
          </a:xfrm>
          <a:prstGeom prst="rect">
            <a:avLst/>
          </a:prstGeom>
          <a:noFill/>
        </p:spPr>
        <p:txBody>
          <a:bodyPr wrap="square" lIns="91416" tIns="45708" rIns="91416" bIns="45708">
            <a:spAutoFit/>
          </a:bodyPr>
          <a:lstStyle/>
          <a:p>
            <a:pPr algn="ctr" defTabSz="457063"/>
            <a:r>
              <a:rPr lang="en-US" sz="8797" b="1">
                <a:ln w="9525">
                  <a:solidFill>
                    <a:prstClr val="white"/>
                  </a:solidFill>
                  <a:prstDash val="solid"/>
                </a:ln>
                <a:solidFill>
                  <a:srgbClr val="E28394">
                    <a:lumMod val="50000"/>
                  </a:srgbClr>
                </a:solidFill>
                <a:effectLst>
                  <a:outerShdw blurRad="12700" dist="38100" dir="2700000" algn="tl" rotWithShape="0">
                    <a:srgbClr val="77A2BB">
                      <a:lumMod val="60000"/>
                      <a:lumOff val="40000"/>
                    </a:srgbClr>
                  </a:outerShdw>
                </a:effectLst>
                <a:latin typeface="Franklin Gothic Book" panose="020B0503020102020204"/>
              </a:rPr>
              <a:t>1.</a:t>
            </a:r>
          </a:p>
        </p:txBody>
      </p:sp>
    </p:spTree>
    <p:extLst>
      <p:ext uri="{BB962C8B-B14F-4D97-AF65-F5344CB8AC3E}">
        <p14:creationId xmlns:p14="http://schemas.microsoft.com/office/powerpoint/2010/main" val="246884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26386B-40F6-2215-13BB-130ABFA873E9}"/>
              </a:ext>
            </a:extLst>
          </p:cNvPr>
          <p:cNvSpPr txBox="1"/>
          <p:nvPr/>
        </p:nvSpPr>
        <p:spPr>
          <a:xfrm>
            <a:off x="4019572" y="309036"/>
            <a:ext cx="6547983" cy="3200107"/>
          </a:xfrm>
          <a:prstGeom prst="rect">
            <a:avLst/>
          </a:prstGeom>
          <a:noFill/>
        </p:spPr>
        <p:txBody>
          <a:bodyPr wrap="square" rtlCol="0">
            <a:spAutoFit/>
          </a:bodyPr>
          <a:lstStyle/>
          <a:p>
            <a:pPr algn="ctr" defTabSz="457063"/>
            <a:r>
              <a:rPr lang="en-US" sz="4399" b="1" dirty="0">
                <a:solidFill>
                  <a:prstClr val="black"/>
                </a:solidFill>
                <a:effectLst>
                  <a:outerShdw blurRad="50800" dist="38100" dir="5400000" algn="t" rotWithShape="0">
                    <a:prstClr val="black">
                      <a:alpha val="40000"/>
                    </a:prstClr>
                  </a:outerShdw>
                </a:effectLst>
                <a:latin typeface="Franklin Gothic Book" panose="020B0503020102020204"/>
              </a:rPr>
              <a:t>Complete</a:t>
            </a:r>
            <a:r>
              <a:rPr lang="en-US" sz="3599" dirty="0">
                <a:solidFill>
                  <a:prstClr val="black"/>
                </a:solidFill>
                <a:latin typeface="Franklin Gothic Book" panose="020B0503020102020204"/>
              </a:rPr>
              <a:t>  and submit the </a:t>
            </a:r>
            <a:r>
              <a:rPr lang="en-US" sz="3999" b="1" dirty="0">
                <a:solidFill>
                  <a:prstClr val="black"/>
                </a:solidFill>
                <a:latin typeface="Franklin Gothic Book" panose="020B0503020102020204"/>
              </a:rPr>
              <a:t>CISA Travel Request Form </a:t>
            </a:r>
            <a:r>
              <a:rPr lang="en-US" sz="3199" dirty="0">
                <a:solidFill>
                  <a:prstClr val="black"/>
                </a:solidFill>
                <a:latin typeface="Franklin Gothic Book" panose="020B0503020102020204"/>
              </a:rPr>
              <a:t>found near the bottom of the </a:t>
            </a:r>
            <a:r>
              <a:rPr lang="en-US" sz="3199" dirty="0">
                <a:solidFill>
                  <a:srgbClr val="000000"/>
                </a:solidFill>
                <a:latin typeface="Franklin Gothic Book" panose="020B0503020102020204"/>
                <a:hlinkClick r:id="rId3"/>
              </a:rPr>
              <a:t>Finance and Business support page</a:t>
            </a:r>
            <a:r>
              <a:rPr lang="en-US" sz="3199" dirty="0">
                <a:solidFill>
                  <a:prstClr val="black"/>
                </a:solidFill>
                <a:latin typeface="Franklin Gothic Book" panose="020B0503020102020204"/>
              </a:rPr>
              <a:t>                  </a:t>
            </a:r>
            <a:r>
              <a:rPr lang="en-US" sz="3199" dirty="0">
                <a:solidFill>
                  <a:prstClr val="black"/>
                </a:solidFill>
                <a:latin typeface="Franklin Gothic Book" panose="020B0503020102020204"/>
                <a:ea typeface="Calibri" panose="020F0502020204030204" pitchFamily="34" charset="0"/>
                <a:cs typeface="Times New Roman" panose="02020603050405020304" pitchFamily="18" charset="0"/>
              </a:rPr>
              <a:t> of the </a:t>
            </a:r>
            <a:r>
              <a:rPr lang="en-US" sz="3599" dirty="0">
                <a:solidFill>
                  <a:prstClr val="black"/>
                </a:solidFill>
                <a:latin typeface="Franklin Gothic Book" panose="020B0503020102020204"/>
                <a:ea typeface="Calibri" panose="020F0502020204030204" pitchFamily="34" charset="0"/>
                <a:cs typeface="Times New Roman" panose="02020603050405020304" pitchFamily="18" charset="0"/>
              </a:rPr>
              <a:t>CISA Employee website</a:t>
            </a:r>
          </a:p>
          <a:p>
            <a:pPr defTabSz="457063"/>
            <a:endParaRPr lang="en-US" sz="1799" dirty="0">
              <a:solidFill>
                <a:prstClr val="black"/>
              </a:solidFill>
              <a:latin typeface="Franklin Gothic Book" panose="020B0503020102020204"/>
            </a:endParaRPr>
          </a:p>
        </p:txBody>
      </p:sp>
      <p:pic>
        <p:nvPicPr>
          <p:cNvPr id="6" name="Picture 5" descr="A screenshot of a travel and conference request&#10;&#10;Description automatically generated">
            <a:extLst>
              <a:ext uri="{FF2B5EF4-FFF2-40B4-BE49-F238E27FC236}">
                <a16:creationId xmlns:a16="http://schemas.microsoft.com/office/drawing/2014/main" id="{A05503A8-8C0D-90AC-9D22-4CF1499CE054}"/>
              </a:ext>
            </a:extLst>
          </p:cNvPr>
          <p:cNvPicPr>
            <a:picLocks noChangeAspect="1"/>
          </p:cNvPicPr>
          <p:nvPr/>
        </p:nvPicPr>
        <p:blipFill>
          <a:blip r:embed="rId4"/>
          <a:stretch>
            <a:fillRect/>
          </a:stretch>
        </p:blipFill>
        <p:spPr>
          <a:xfrm>
            <a:off x="1949144" y="3725850"/>
            <a:ext cx="9493286" cy="3024279"/>
          </a:xfrm>
          <a:prstGeom prst="rect">
            <a:avLst/>
          </a:prstGeom>
        </p:spPr>
      </p:pic>
      <p:sp>
        <p:nvSpPr>
          <p:cNvPr id="7" name="Arrow: Right 6">
            <a:extLst>
              <a:ext uri="{FF2B5EF4-FFF2-40B4-BE49-F238E27FC236}">
                <a16:creationId xmlns:a16="http://schemas.microsoft.com/office/drawing/2014/main" id="{E69A8DB8-6851-D407-5AA1-38CA7C70728F}"/>
              </a:ext>
            </a:extLst>
          </p:cNvPr>
          <p:cNvSpPr/>
          <p:nvPr/>
        </p:nvSpPr>
        <p:spPr>
          <a:xfrm>
            <a:off x="3526541" y="5435144"/>
            <a:ext cx="1470199" cy="471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Franklin Gothic Book" panose="020B0503020102020204"/>
            </a:endParaRPr>
          </a:p>
        </p:txBody>
      </p:sp>
      <p:sp>
        <p:nvSpPr>
          <p:cNvPr id="9" name="Rectangle 8">
            <a:extLst>
              <a:ext uri="{FF2B5EF4-FFF2-40B4-BE49-F238E27FC236}">
                <a16:creationId xmlns:a16="http://schemas.microsoft.com/office/drawing/2014/main" id="{3C6100E9-D960-AE19-33F5-9FC4BCCC7743}"/>
              </a:ext>
            </a:extLst>
          </p:cNvPr>
          <p:cNvSpPr/>
          <p:nvPr/>
        </p:nvSpPr>
        <p:spPr>
          <a:xfrm>
            <a:off x="1006603" y="274348"/>
            <a:ext cx="2225449" cy="1446173"/>
          </a:xfrm>
          <a:prstGeom prst="rect">
            <a:avLst/>
          </a:prstGeom>
          <a:noFill/>
        </p:spPr>
        <p:txBody>
          <a:bodyPr wrap="square" lIns="91416" tIns="45708" rIns="91416" bIns="45708">
            <a:spAutoFit/>
          </a:bodyPr>
          <a:lstStyle/>
          <a:p>
            <a:pPr algn="ctr" defTabSz="457063"/>
            <a:r>
              <a:rPr lang="en-US" sz="8797" b="1">
                <a:ln w="9525">
                  <a:solidFill>
                    <a:prstClr val="white"/>
                  </a:solidFill>
                  <a:prstDash val="solid"/>
                </a:ln>
                <a:solidFill>
                  <a:srgbClr val="E28394">
                    <a:lumMod val="50000"/>
                  </a:srgbClr>
                </a:solidFill>
                <a:effectLst>
                  <a:outerShdw blurRad="12700" dist="38100" dir="2700000" algn="tl" rotWithShape="0">
                    <a:srgbClr val="77A2BB">
                      <a:lumMod val="60000"/>
                      <a:lumOff val="40000"/>
                    </a:srgbClr>
                  </a:outerShdw>
                </a:effectLst>
                <a:latin typeface="Franklin Gothic Book" panose="020B0503020102020204"/>
              </a:rPr>
              <a:t>2.</a:t>
            </a:r>
          </a:p>
        </p:txBody>
      </p:sp>
    </p:spTree>
    <p:extLst>
      <p:ext uri="{BB962C8B-B14F-4D97-AF65-F5344CB8AC3E}">
        <p14:creationId xmlns:p14="http://schemas.microsoft.com/office/powerpoint/2010/main" val="220958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836416-7151-F614-9AF8-D5F5D9882D2F}"/>
              </a:ext>
            </a:extLst>
          </p:cNvPr>
          <p:cNvSpPr txBox="1"/>
          <p:nvPr/>
        </p:nvSpPr>
        <p:spPr>
          <a:xfrm>
            <a:off x="274217" y="445175"/>
            <a:ext cx="8315454" cy="16427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063" algn="ctr" defTabSz="457063">
              <a:lnSpc>
                <a:spcPct val="107000"/>
              </a:lnSpc>
              <a:spcAft>
                <a:spcPts val="800"/>
              </a:spcAft>
            </a:pPr>
            <a:r>
              <a:rPr lang="en-US" sz="3199">
                <a:solidFill>
                  <a:prstClr val="black"/>
                </a:solidFill>
                <a:latin typeface="Franklin Gothic Book" panose="020B0503020102020204"/>
                <a:ea typeface="Calibri" panose="020F0502020204030204" pitchFamily="34" charset="0"/>
                <a:cs typeface="Times New Roman" panose="02020603050405020304" pitchFamily="18" charset="0"/>
              </a:rPr>
              <a:t>A Finance team member will review your Wrike form and contact you for any additional information that may be needed.</a:t>
            </a:r>
          </a:p>
        </p:txBody>
      </p:sp>
      <p:sp>
        <p:nvSpPr>
          <p:cNvPr id="5" name="TextBox 4">
            <a:extLst>
              <a:ext uri="{FF2B5EF4-FFF2-40B4-BE49-F238E27FC236}">
                <a16:creationId xmlns:a16="http://schemas.microsoft.com/office/drawing/2014/main" id="{B7C044C8-ED0C-6EC7-CC7B-9BAE1A6F2728}"/>
              </a:ext>
            </a:extLst>
          </p:cNvPr>
          <p:cNvSpPr txBox="1"/>
          <p:nvPr/>
        </p:nvSpPr>
        <p:spPr>
          <a:xfrm>
            <a:off x="1594710" y="2386856"/>
            <a:ext cx="8602613" cy="184617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7063"/>
            <a:r>
              <a:rPr lang="en-US" sz="3199">
                <a:solidFill>
                  <a:prstClr val="black"/>
                </a:solidFill>
                <a:latin typeface="Franklin Gothic Book" panose="020B0503020102020204"/>
                <a:ea typeface="Calibri" panose="020F0502020204030204" pitchFamily="34" charset="0"/>
                <a:cs typeface="Times New Roman" panose="02020603050405020304" pitchFamily="18" charset="0"/>
              </a:rPr>
              <a:t>They will then route your request to the necessary Faculty Head and/or School Director approver(s) as required for your travel. </a:t>
            </a:r>
          </a:p>
          <a:p>
            <a:pPr algn="ctr" defTabSz="457063"/>
            <a:endParaRPr lang="en-US" sz="1799">
              <a:solidFill>
                <a:prstClr val="black"/>
              </a:solidFill>
              <a:latin typeface="Franklin Gothic Book" panose="020B0503020102020204"/>
            </a:endParaRPr>
          </a:p>
        </p:txBody>
      </p:sp>
      <p:sp>
        <p:nvSpPr>
          <p:cNvPr id="6" name="TextBox 5">
            <a:extLst>
              <a:ext uri="{FF2B5EF4-FFF2-40B4-BE49-F238E27FC236}">
                <a16:creationId xmlns:a16="http://schemas.microsoft.com/office/drawing/2014/main" id="{155C0808-C870-394C-2982-209792023CA8}"/>
              </a:ext>
            </a:extLst>
          </p:cNvPr>
          <p:cNvSpPr txBox="1"/>
          <p:nvPr/>
        </p:nvSpPr>
        <p:spPr>
          <a:xfrm>
            <a:off x="2457889" y="4651544"/>
            <a:ext cx="9520861" cy="184617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7063"/>
            <a:r>
              <a:rPr lang="en-US" sz="3199">
                <a:solidFill>
                  <a:prstClr val="black"/>
                </a:solidFill>
                <a:latin typeface="Franklin Gothic Book" panose="020B0503020102020204"/>
                <a:ea typeface="Calibri" panose="020F0502020204030204" pitchFamily="34" charset="0"/>
                <a:cs typeface="Times New Roman" panose="02020603050405020304" pitchFamily="18" charset="0"/>
              </a:rPr>
              <a:t>After your travel is approved, the delegate will start a new Trip Request in your My ASU Trip/Concur account, attach your documents, and notify you to proceed. </a:t>
            </a:r>
          </a:p>
          <a:p>
            <a:pPr defTabSz="457063"/>
            <a:endParaRPr lang="en-US" sz="1799">
              <a:solidFill>
                <a:prstClr val="black"/>
              </a:solidFill>
              <a:latin typeface="Franklin Gothic Book" panose="020B0503020102020204"/>
            </a:endParaRPr>
          </a:p>
        </p:txBody>
      </p:sp>
    </p:spTree>
    <p:extLst>
      <p:ext uri="{BB962C8B-B14F-4D97-AF65-F5344CB8AC3E}">
        <p14:creationId xmlns:p14="http://schemas.microsoft.com/office/powerpoint/2010/main" val="164754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0E47FD-60B2-AFB4-7886-E9F0F96C5C1D}"/>
              </a:ext>
            </a:extLst>
          </p:cNvPr>
          <p:cNvSpPr/>
          <p:nvPr/>
        </p:nvSpPr>
        <p:spPr>
          <a:xfrm>
            <a:off x="1006603" y="274348"/>
            <a:ext cx="2225449" cy="1446173"/>
          </a:xfrm>
          <a:prstGeom prst="rect">
            <a:avLst/>
          </a:prstGeom>
          <a:noFill/>
        </p:spPr>
        <p:txBody>
          <a:bodyPr wrap="square" lIns="91416" tIns="45708" rIns="91416" bIns="45708">
            <a:spAutoFit/>
          </a:bodyPr>
          <a:lstStyle/>
          <a:p>
            <a:pPr algn="ctr" defTabSz="457063"/>
            <a:r>
              <a:rPr lang="en-US" sz="8797" b="1">
                <a:ln w="9525">
                  <a:solidFill>
                    <a:prstClr val="white"/>
                  </a:solidFill>
                  <a:prstDash val="solid"/>
                </a:ln>
                <a:solidFill>
                  <a:srgbClr val="E28394">
                    <a:lumMod val="50000"/>
                  </a:srgbClr>
                </a:solidFill>
                <a:effectLst>
                  <a:outerShdw blurRad="12700" dist="38100" dir="2700000" algn="tl" rotWithShape="0">
                    <a:srgbClr val="77A2BB">
                      <a:lumMod val="60000"/>
                      <a:lumOff val="40000"/>
                    </a:srgbClr>
                  </a:outerShdw>
                </a:effectLst>
                <a:latin typeface="Franklin Gothic Book" panose="020B0503020102020204"/>
              </a:rPr>
              <a:t>3.</a:t>
            </a:r>
          </a:p>
        </p:txBody>
      </p:sp>
      <p:sp>
        <p:nvSpPr>
          <p:cNvPr id="3" name="TextBox 2">
            <a:extLst>
              <a:ext uri="{FF2B5EF4-FFF2-40B4-BE49-F238E27FC236}">
                <a16:creationId xmlns:a16="http://schemas.microsoft.com/office/drawing/2014/main" id="{93820D71-F674-65E9-449C-A814A55A4FD9}"/>
              </a:ext>
            </a:extLst>
          </p:cNvPr>
          <p:cNvSpPr txBox="1"/>
          <p:nvPr/>
        </p:nvSpPr>
        <p:spPr>
          <a:xfrm>
            <a:off x="3088251" y="411751"/>
            <a:ext cx="9399545" cy="1446173"/>
          </a:xfrm>
          <a:prstGeom prst="rect">
            <a:avLst/>
          </a:prstGeom>
          <a:noFill/>
        </p:spPr>
        <p:txBody>
          <a:bodyPr wrap="square" rtlCol="0">
            <a:spAutoFit/>
          </a:bodyPr>
          <a:lstStyle/>
          <a:p>
            <a:pPr defTabSz="457063"/>
            <a:r>
              <a:rPr lang="en-US" sz="4399" b="1">
                <a:solidFill>
                  <a:prstClr val="black"/>
                </a:solidFill>
                <a:effectLst>
                  <a:outerShdw blurRad="50800" dist="38100" dir="5400000" algn="t" rotWithShape="0">
                    <a:prstClr val="black">
                      <a:alpha val="40000"/>
                    </a:prstClr>
                  </a:outerShdw>
                </a:effectLst>
                <a:latin typeface="Franklin Gothic Book" panose="020B0503020102020204"/>
              </a:rPr>
              <a:t>Add</a:t>
            </a:r>
            <a:r>
              <a:rPr lang="en-US" sz="4399">
                <a:solidFill>
                  <a:prstClr val="black"/>
                </a:solidFill>
                <a:latin typeface="Franklin Gothic Book" panose="020B0503020102020204"/>
              </a:rPr>
              <a:t> the Finance team members as delegates in My ASU Trip/Concur </a:t>
            </a:r>
          </a:p>
        </p:txBody>
      </p:sp>
      <p:sp>
        <p:nvSpPr>
          <p:cNvPr id="4" name="TextBox 3">
            <a:extLst>
              <a:ext uri="{FF2B5EF4-FFF2-40B4-BE49-F238E27FC236}">
                <a16:creationId xmlns:a16="http://schemas.microsoft.com/office/drawing/2014/main" id="{1530B9D4-F5CD-571C-D792-7120205F48FA}"/>
              </a:ext>
            </a:extLst>
          </p:cNvPr>
          <p:cNvSpPr txBox="1"/>
          <p:nvPr/>
        </p:nvSpPr>
        <p:spPr>
          <a:xfrm>
            <a:off x="1725609" y="1961494"/>
            <a:ext cx="3964792" cy="1076937"/>
          </a:xfrm>
          <a:prstGeom prst="rect">
            <a:avLst/>
          </a:prstGeom>
          <a:noFill/>
        </p:spPr>
        <p:txBody>
          <a:bodyPr wrap="square" lIns="91416" tIns="45708" rIns="91416" bIns="45708" rtlCol="0" anchor="t">
            <a:spAutoFit/>
          </a:bodyPr>
          <a:lstStyle/>
          <a:p>
            <a:pPr marL="285664" indent="-285664" defTabSz="457063">
              <a:buFont typeface="Wingdings" panose="05000000000000000000" pitchFamily="2" charset="2"/>
              <a:buChar char="q"/>
            </a:pPr>
            <a:r>
              <a:rPr lang="en-US" sz="3199">
                <a:solidFill>
                  <a:prstClr val="black"/>
                </a:solidFill>
                <a:latin typeface="Franklin Gothic Book" panose="020B0503020102020204"/>
              </a:rPr>
              <a:t> Nicole Giver</a:t>
            </a:r>
          </a:p>
          <a:p>
            <a:pPr marL="285664" indent="-285664" defTabSz="457063">
              <a:buFont typeface="Wingdings" panose="05000000000000000000" pitchFamily="2" charset="2"/>
              <a:buChar char="q"/>
            </a:pPr>
            <a:r>
              <a:rPr lang="en-US" sz="3199">
                <a:solidFill>
                  <a:prstClr val="black"/>
                </a:solidFill>
                <a:latin typeface="Franklin Gothic Book" panose="020B0503020102020204"/>
              </a:rPr>
              <a:t> Gabriella Glennen</a:t>
            </a:r>
          </a:p>
        </p:txBody>
      </p:sp>
      <p:pic>
        <p:nvPicPr>
          <p:cNvPr id="6" name="Picture 5" descr="A screenshot of a computer&#10;&#10;Description automatically generated">
            <a:extLst>
              <a:ext uri="{FF2B5EF4-FFF2-40B4-BE49-F238E27FC236}">
                <a16:creationId xmlns:a16="http://schemas.microsoft.com/office/drawing/2014/main" id="{D3B54468-8EC1-A0CF-3A50-8B2F155DA8FD}"/>
              </a:ext>
            </a:extLst>
          </p:cNvPr>
          <p:cNvPicPr>
            <a:picLocks noChangeAspect="1"/>
          </p:cNvPicPr>
          <p:nvPr/>
        </p:nvPicPr>
        <p:blipFill>
          <a:blip r:embed="rId3"/>
          <a:stretch>
            <a:fillRect/>
          </a:stretch>
        </p:blipFill>
        <p:spPr>
          <a:xfrm>
            <a:off x="1797511" y="3815458"/>
            <a:ext cx="9291263" cy="2768194"/>
          </a:xfrm>
          <a:prstGeom prst="rect">
            <a:avLst/>
          </a:prstGeom>
        </p:spPr>
      </p:pic>
      <p:sp>
        <p:nvSpPr>
          <p:cNvPr id="5" name="TextBox 4">
            <a:extLst>
              <a:ext uri="{FF2B5EF4-FFF2-40B4-BE49-F238E27FC236}">
                <a16:creationId xmlns:a16="http://schemas.microsoft.com/office/drawing/2014/main" id="{D6B3F40F-881F-6CF1-60A4-FE1DF32EC56C}"/>
              </a:ext>
            </a:extLst>
          </p:cNvPr>
          <p:cNvSpPr txBox="1"/>
          <p:nvPr/>
        </p:nvSpPr>
        <p:spPr>
          <a:xfrm>
            <a:off x="5451765" y="1961494"/>
            <a:ext cx="5637009" cy="1569251"/>
          </a:xfrm>
          <a:prstGeom prst="rect">
            <a:avLst/>
          </a:prstGeom>
          <a:noFill/>
          <a:ln>
            <a:solidFill>
              <a:schemeClr val="accent1"/>
            </a:solidFill>
          </a:ln>
        </p:spPr>
        <p:txBody>
          <a:bodyPr wrap="square">
            <a:spAutoFit/>
          </a:bodyPr>
          <a:lstStyle/>
          <a:p>
            <a:pPr algn="ctr" defTabSz="457063"/>
            <a:r>
              <a:rPr lang="en-US" sz="1999">
                <a:solidFill>
                  <a:prstClr val="black"/>
                </a:solidFill>
                <a:latin typeface="Calibri" panose="020F0502020204030204" pitchFamily="34" charset="0"/>
                <a:cs typeface="Calibri" panose="020F0502020204030204" pitchFamily="34" charset="0"/>
              </a:rPr>
              <a:t>Instructions to add a delegate start on page 5 of the</a:t>
            </a:r>
            <a:endParaRPr lang="en-US" sz="1999">
              <a:solidFill>
                <a:srgbClr val="0563C1"/>
              </a:solidFill>
              <a:latin typeface="Calibri" panose="020F0502020204030204" pitchFamily="34" charset="0"/>
              <a:ea typeface="Calibri" panose="020F0502020204030204" pitchFamily="34" charset="0"/>
              <a:cs typeface="Calibri" panose="020F0502020204030204" pitchFamily="34" charset="0"/>
              <a:hlinkClick r:id="rId4"/>
            </a:endParaRPr>
          </a:p>
          <a:p>
            <a:pPr algn="ctr" defTabSz="457063"/>
            <a:r>
              <a:rPr lang="en-US" sz="2799">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My ASU Trip Manual</a:t>
            </a:r>
            <a:r>
              <a:rPr lang="en-US" sz="2799">
                <a:solidFill>
                  <a:srgbClr val="0563C1"/>
                </a:solidFill>
                <a:latin typeface="Calibri" panose="020F0502020204030204" pitchFamily="34" charset="0"/>
                <a:ea typeface="Calibri" panose="020F0502020204030204" pitchFamily="34" charset="0"/>
                <a:cs typeface="Calibri" panose="020F0502020204030204" pitchFamily="34" charset="0"/>
              </a:rPr>
              <a:t> </a:t>
            </a:r>
          </a:p>
          <a:p>
            <a:pPr algn="ctr" defTabSz="457063"/>
            <a:r>
              <a:rPr lang="en-US" sz="2399">
                <a:solidFill>
                  <a:prstClr val="black"/>
                </a:solidFill>
                <a:latin typeface="Calibri" panose="020F0502020204030204" pitchFamily="34" charset="0"/>
                <a:cs typeface="Calibri" panose="020F0502020204030204" pitchFamily="34" charset="0"/>
              </a:rPr>
              <a:t>* Be sure to check all the boxes to grant permissions to the delegates</a:t>
            </a:r>
            <a:endParaRPr lang="en-US" sz="2399">
              <a:solidFill>
                <a:prstClr val="black"/>
              </a:solidFill>
              <a:latin typeface="Franklin Gothic Book" panose="020B0503020102020204"/>
            </a:endParaRPr>
          </a:p>
        </p:txBody>
      </p:sp>
    </p:spTree>
    <p:extLst>
      <p:ext uri="{BB962C8B-B14F-4D97-AF65-F5344CB8AC3E}">
        <p14:creationId xmlns:p14="http://schemas.microsoft.com/office/powerpoint/2010/main" val="406597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722C3-6530-EB36-E441-9552BEBCB10E}"/>
              </a:ext>
            </a:extLst>
          </p:cNvPr>
          <p:cNvSpPr/>
          <p:nvPr/>
        </p:nvSpPr>
        <p:spPr>
          <a:xfrm>
            <a:off x="1006603" y="274348"/>
            <a:ext cx="2225449" cy="1446173"/>
          </a:xfrm>
          <a:prstGeom prst="rect">
            <a:avLst/>
          </a:prstGeom>
          <a:noFill/>
        </p:spPr>
        <p:txBody>
          <a:bodyPr wrap="square" lIns="91416" tIns="45708" rIns="91416" bIns="45708">
            <a:spAutoFit/>
          </a:bodyPr>
          <a:lstStyle/>
          <a:p>
            <a:pPr algn="ctr" defTabSz="457063"/>
            <a:r>
              <a:rPr lang="en-US" sz="8797" b="1">
                <a:ln w="9525">
                  <a:solidFill>
                    <a:prstClr val="white"/>
                  </a:solidFill>
                  <a:prstDash val="solid"/>
                </a:ln>
                <a:solidFill>
                  <a:srgbClr val="E28394">
                    <a:lumMod val="50000"/>
                  </a:srgbClr>
                </a:solidFill>
                <a:effectLst>
                  <a:outerShdw blurRad="12700" dist="38100" dir="2700000" algn="tl" rotWithShape="0">
                    <a:srgbClr val="77A2BB">
                      <a:lumMod val="60000"/>
                      <a:lumOff val="40000"/>
                    </a:srgbClr>
                  </a:outerShdw>
                </a:effectLst>
                <a:latin typeface="Franklin Gothic Book" panose="020B0503020102020204"/>
              </a:rPr>
              <a:t>4.</a:t>
            </a:r>
          </a:p>
        </p:txBody>
      </p:sp>
      <p:sp>
        <p:nvSpPr>
          <p:cNvPr id="3" name="TextBox 2">
            <a:extLst>
              <a:ext uri="{FF2B5EF4-FFF2-40B4-BE49-F238E27FC236}">
                <a16:creationId xmlns:a16="http://schemas.microsoft.com/office/drawing/2014/main" id="{1885FA3F-8EC7-C101-8D6B-B842C5BFF60D}"/>
              </a:ext>
            </a:extLst>
          </p:cNvPr>
          <p:cNvSpPr txBox="1"/>
          <p:nvPr/>
        </p:nvSpPr>
        <p:spPr>
          <a:xfrm>
            <a:off x="2565401" y="1784807"/>
            <a:ext cx="9215213" cy="2206119"/>
          </a:xfrm>
          <a:prstGeom prst="rect">
            <a:avLst/>
          </a:prstGeom>
          <a:noFill/>
        </p:spPr>
        <p:txBody>
          <a:bodyPr wrap="square" rtlCol="0">
            <a:spAutoFit/>
          </a:bodyPr>
          <a:lstStyle/>
          <a:p>
            <a:pPr marL="285664" indent="-285664" defTabSz="457063">
              <a:buFont typeface="Wingdings" panose="05000000000000000000" pitchFamily="2" charset="2"/>
              <a:buChar char="§"/>
            </a:pPr>
            <a:r>
              <a:rPr lang="en-US" sz="3599">
                <a:solidFill>
                  <a:prstClr val="black"/>
                </a:solidFill>
                <a:latin typeface="Franklin Gothic Book" panose="020B0503020102020204"/>
              </a:rPr>
              <a:t>  Log into My ASU Trip/Concur</a:t>
            </a:r>
          </a:p>
          <a:p>
            <a:pPr marL="285664" indent="-285664" defTabSz="457063">
              <a:lnSpc>
                <a:spcPct val="150000"/>
              </a:lnSpc>
              <a:buFont typeface="Wingdings" panose="05000000000000000000" pitchFamily="2" charset="2"/>
              <a:buChar char="§"/>
            </a:pPr>
            <a:r>
              <a:rPr lang="en-US" sz="3599">
                <a:solidFill>
                  <a:prstClr val="black"/>
                </a:solidFill>
                <a:latin typeface="Franklin Gothic Book" panose="020B0503020102020204"/>
              </a:rPr>
              <a:t>  Add your Expected Expenses </a:t>
            </a:r>
            <a:r>
              <a:rPr lang="en-US" sz="3599" u="sng">
                <a:solidFill>
                  <a:srgbClr val="0563C1"/>
                </a:solidFill>
                <a:latin typeface="Franklin Gothic Book" panose="020B0503020102020204"/>
                <a:hlinkClick r:id="rId3"/>
              </a:rPr>
              <a:t>(see page 38)</a:t>
            </a:r>
            <a:r>
              <a:rPr lang="en-US" sz="3599">
                <a:solidFill>
                  <a:srgbClr val="000000"/>
                </a:solidFill>
                <a:latin typeface="Franklin Gothic Book" panose="020B0503020102020204"/>
              </a:rPr>
              <a:t>  </a:t>
            </a:r>
            <a:endParaRPr lang="en-US" sz="3599">
              <a:solidFill>
                <a:prstClr val="black"/>
              </a:solidFill>
              <a:latin typeface="Franklin Gothic Book" panose="020B0503020102020204"/>
            </a:endParaRPr>
          </a:p>
          <a:p>
            <a:pPr marL="285664" indent="-285664" defTabSz="457063">
              <a:lnSpc>
                <a:spcPct val="150000"/>
              </a:lnSpc>
              <a:buFont typeface="Wingdings" panose="05000000000000000000" pitchFamily="2" charset="2"/>
              <a:buChar char="§"/>
            </a:pPr>
            <a:r>
              <a:rPr lang="en-US" sz="3599">
                <a:solidFill>
                  <a:prstClr val="black"/>
                </a:solidFill>
                <a:latin typeface="Franklin Gothic Book" panose="020B0503020102020204"/>
              </a:rPr>
              <a:t>  Submit the Trip Request</a:t>
            </a:r>
          </a:p>
        </p:txBody>
      </p:sp>
      <p:pic>
        <p:nvPicPr>
          <p:cNvPr id="5" name="Picture 4" descr="A white background with a shadow&#10;&#10;Description automatically generated with medium confidence">
            <a:extLst>
              <a:ext uri="{FF2B5EF4-FFF2-40B4-BE49-F238E27FC236}">
                <a16:creationId xmlns:a16="http://schemas.microsoft.com/office/drawing/2014/main" id="{83F0F69C-3592-665A-8AEF-32311786B81E}"/>
              </a:ext>
            </a:extLst>
          </p:cNvPr>
          <p:cNvPicPr>
            <a:picLocks noChangeAspect="1"/>
          </p:cNvPicPr>
          <p:nvPr/>
        </p:nvPicPr>
        <p:blipFill>
          <a:blip r:embed="rId4"/>
          <a:stretch>
            <a:fillRect/>
          </a:stretch>
        </p:blipFill>
        <p:spPr>
          <a:xfrm>
            <a:off x="984718" y="4209591"/>
            <a:ext cx="11141862" cy="1968874"/>
          </a:xfrm>
          <a:prstGeom prst="rect">
            <a:avLst/>
          </a:prstGeom>
        </p:spPr>
      </p:pic>
      <p:sp>
        <p:nvSpPr>
          <p:cNvPr id="6" name="Arrow: Right 5">
            <a:extLst>
              <a:ext uri="{FF2B5EF4-FFF2-40B4-BE49-F238E27FC236}">
                <a16:creationId xmlns:a16="http://schemas.microsoft.com/office/drawing/2014/main" id="{850184F8-D306-1EF7-3BE7-46D07C4732B9}"/>
              </a:ext>
            </a:extLst>
          </p:cNvPr>
          <p:cNvSpPr/>
          <p:nvPr/>
        </p:nvSpPr>
        <p:spPr>
          <a:xfrm rot="20157971">
            <a:off x="281644" y="5785073"/>
            <a:ext cx="876465" cy="353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Franklin Gothic Book" panose="020B0503020102020204"/>
            </a:endParaRPr>
          </a:p>
        </p:txBody>
      </p:sp>
      <p:sp>
        <p:nvSpPr>
          <p:cNvPr id="7" name="Arrow: Right 6">
            <a:extLst>
              <a:ext uri="{FF2B5EF4-FFF2-40B4-BE49-F238E27FC236}">
                <a16:creationId xmlns:a16="http://schemas.microsoft.com/office/drawing/2014/main" id="{11F9DB83-AC62-3C83-7F0C-745CC8B7B29B}"/>
              </a:ext>
            </a:extLst>
          </p:cNvPr>
          <p:cNvSpPr/>
          <p:nvPr/>
        </p:nvSpPr>
        <p:spPr>
          <a:xfrm rot="6050987">
            <a:off x="11337976" y="3798983"/>
            <a:ext cx="876465" cy="353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Franklin Gothic Book" panose="020B0503020102020204"/>
            </a:endParaRPr>
          </a:p>
        </p:txBody>
      </p:sp>
      <p:sp>
        <p:nvSpPr>
          <p:cNvPr id="4" name="TextBox 3">
            <a:extLst>
              <a:ext uri="{FF2B5EF4-FFF2-40B4-BE49-F238E27FC236}">
                <a16:creationId xmlns:a16="http://schemas.microsoft.com/office/drawing/2014/main" id="{F0E454FB-4AA3-663C-37EE-7B71DB63EFEE}"/>
              </a:ext>
            </a:extLst>
          </p:cNvPr>
          <p:cNvSpPr txBox="1"/>
          <p:nvPr/>
        </p:nvSpPr>
        <p:spPr>
          <a:xfrm>
            <a:off x="2802855" y="679536"/>
            <a:ext cx="8717388" cy="769241"/>
          </a:xfrm>
          <a:prstGeom prst="rect">
            <a:avLst/>
          </a:prstGeom>
          <a:noFill/>
        </p:spPr>
        <p:txBody>
          <a:bodyPr wrap="square" rtlCol="0">
            <a:spAutoFit/>
          </a:bodyPr>
          <a:lstStyle/>
          <a:p>
            <a:pPr defTabSz="457063"/>
            <a:r>
              <a:rPr lang="en-US" sz="4399" b="1">
                <a:solidFill>
                  <a:prstClr val="black"/>
                </a:solidFill>
                <a:effectLst>
                  <a:outerShdw blurRad="50800" dist="38100" dir="5400000" algn="t" rotWithShape="0">
                    <a:prstClr val="black">
                      <a:alpha val="40000"/>
                    </a:prstClr>
                  </a:outerShdw>
                </a:effectLst>
                <a:latin typeface="Franklin Gothic Book" panose="020B0503020102020204"/>
              </a:rPr>
              <a:t>Complete</a:t>
            </a:r>
            <a:r>
              <a:rPr lang="en-US" sz="1799">
                <a:solidFill>
                  <a:prstClr val="black"/>
                </a:solidFill>
                <a:latin typeface="Franklin Gothic Book" panose="020B0503020102020204"/>
              </a:rPr>
              <a:t> </a:t>
            </a:r>
            <a:r>
              <a:rPr lang="en-US" sz="4399">
                <a:solidFill>
                  <a:prstClr val="black"/>
                </a:solidFill>
                <a:latin typeface="Franklin Gothic Book" panose="020B0503020102020204"/>
              </a:rPr>
              <a:t>Trip Request</a:t>
            </a:r>
          </a:p>
        </p:txBody>
      </p:sp>
    </p:spTree>
    <p:extLst>
      <p:ext uri="{BB962C8B-B14F-4D97-AF65-F5344CB8AC3E}">
        <p14:creationId xmlns:p14="http://schemas.microsoft.com/office/powerpoint/2010/main" val="343329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D014F-7D27-C8D8-1E8C-A113D3B8D107}"/>
              </a:ext>
            </a:extLst>
          </p:cNvPr>
          <p:cNvSpPr/>
          <p:nvPr/>
        </p:nvSpPr>
        <p:spPr>
          <a:xfrm>
            <a:off x="1006603" y="274348"/>
            <a:ext cx="2225449" cy="1446173"/>
          </a:xfrm>
          <a:prstGeom prst="rect">
            <a:avLst/>
          </a:prstGeom>
          <a:noFill/>
        </p:spPr>
        <p:txBody>
          <a:bodyPr wrap="square" lIns="91416" tIns="45708" rIns="91416" bIns="45708">
            <a:spAutoFit/>
          </a:bodyPr>
          <a:lstStyle/>
          <a:p>
            <a:pPr algn="ctr" defTabSz="457063"/>
            <a:r>
              <a:rPr lang="en-US" sz="8797" b="1">
                <a:ln w="9525">
                  <a:solidFill>
                    <a:prstClr val="white"/>
                  </a:solidFill>
                  <a:prstDash val="solid"/>
                </a:ln>
                <a:solidFill>
                  <a:srgbClr val="E28394">
                    <a:lumMod val="50000"/>
                  </a:srgbClr>
                </a:solidFill>
                <a:effectLst>
                  <a:outerShdw blurRad="12700" dist="38100" dir="2700000" algn="tl" rotWithShape="0">
                    <a:srgbClr val="77A2BB">
                      <a:lumMod val="60000"/>
                      <a:lumOff val="40000"/>
                    </a:srgbClr>
                  </a:outerShdw>
                </a:effectLst>
                <a:latin typeface="Franklin Gothic Book" panose="020B0503020102020204"/>
              </a:rPr>
              <a:t>5.</a:t>
            </a:r>
          </a:p>
        </p:txBody>
      </p:sp>
      <p:sp>
        <p:nvSpPr>
          <p:cNvPr id="3" name="TextBox 2">
            <a:extLst>
              <a:ext uri="{FF2B5EF4-FFF2-40B4-BE49-F238E27FC236}">
                <a16:creationId xmlns:a16="http://schemas.microsoft.com/office/drawing/2014/main" id="{7307910E-D2F8-7707-4CDB-142CD3A1D305}"/>
              </a:ext>
            </a:extLst>
          </p:cNvPr>
          <p:cNvSpPr txBox="1"/>
          <p:nvPr/>
        </p:nvSpPr>
        <p:spPr>
          <a:xfrm>
            <a:off x="1248073" y="1584897"/>
            <a:ext cx="10438119" cy="107693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457063"/>
            <a:r>
              <a:rPr lang="en-US" sz="3199" b="1" u="sng">
                <a:solidFill>
                  <a:prstClr val="black"/>
                </a:solidFill>
                <a:latin typeface="Franklin Gothic Book" panose="020B0503020102020204"/>
              </a:rPr>
              <a:t>After</a:t>
            </a:r>
            <a:r>
              <a:rPr lang="en-US" sz="3199">
                <a:solidFill>
                  <a:prstClr val="black"/>
                </a:solidFill>
                <a:latin typeface="Franklin Gothic Book" panose="020B0503020102020204"/>
              </a:rPr>
              <a:t> your My ASU TRIP/Concur Trip Request is marked “Approved” you are authorized to book your travel.</a:t>
            </a:r>
          </a:p>
        </p:txBody>
      </p:sp>
      <p:sp>
        <p:nvSpPr>
          <p:cNvPr id="4" name="TextBox 3">
            <a:extLst>
              <a:ext uri="{FF2B5EF4-FFF2-40B4-BE49-F238E27FC236}">
                <a16:creationId xmlns:a16="http://schemas.microsoft.com/office/drawing/2014/main" id="{B75CD9E8-92E4-198E-BC94-936515B8AC58}"/>
              </a:ext>
            </a:extLst>
          </p:cNvPr>
          <p:cNvSpPr txBox="1"/>
          <p:nvPr/>
        </p:nvSpPr>
        <p:spPr>
          <a:xfrm>
            <a:off x="1115836" y="2739413"/>
            <a:ext cx="10702593" cy="3901591"/>
          </a:xfrm>
          <a:prstGeom prst="rect">
            <a:avLst/>
          </a:prstGeom>
          <a:noFill/>
        </p:spPr>
        <p:txBody>
          <a:bodyPr wrap="square" rtlCol="0">
            <a:spAutoFit/>
          </a:bodyPr>
          <a:lstStyle/>
          <a:p>
            <a:pPr marL="457063" indent="-457063" defTabSz="457063">
              <a:lnSpc>
                <a:spcPct val="150000"/>
              </a:lnSpc>
              <a:buFont typeface="Wingdings" panose="05000000000000000000" pitchFamily="2" charset="2"/>
              <a:buChar char="v"/>
            </a:pPr>
            <a:r>
              <a:rPr lang="en-US" sz="2399">
                <a:solidFill>
                  <a:prstClr val="black"/>
                </a:solidFill>
                <a:latin typeface="Franklin Gothic Book" panose="020B0503020102020204"/>
              </a:rPr>
              <a:t>Airfare can booked through My ASU TRIP/Concur using the ASU Airfare (Ghost) card or through another platform</a:t>
            </a:r>
          </a:p>
          <a:p>
            <a:pPr marL="457063" indent="-457063" defTabSz="457063">
              <a:lnSpc>
                <a:spcPct val="150000"/>
              </a:lnSpc>
              <a:buFont typeface="Wingdings" panose="05000000000000000000" pitchFamily="2" charset="2"/>
              <a:buChar char="v"/>
            </a:pPr>
            <a:r>
              <a:rPr lang="en-US" sz="2399">
                <a:solidFill>
                  <a:prstClr val="black"/>
                </a:solidFill>
                <a:latin typeface="Franklin Gothic Book" panose="020B0503020102020204"/>
              </a:rPr>
              <a:t>Conference registration fees can be paid by Finance team’s P-cards (please contact your delegate for assistance)</a:t>
            </a:r>
          </a:p>
          <a:p>
            <a:pPr marL="457063" indent="-457063" defTabSz="457063">
              <a:lnSpc>
                <a:spcPct val="150000"/>
              </a:lnSpc>
              <a:buFont typeface="Wingdings" panose="05000000000000000000" pitchFamily="2" charset="2"/>
              <a:buChar char="v"/>
            </a:pPr>
            <a:r>
              <a:rPr lang="en-US" sz="2399">
                <a:solidFill>
                  <a:prstClr val="black"/>
                </a:solidFill>
                <a:latin typeface="Franklin Gothic Book" panose="020B0503020102020204"/>
              </a:rPr>
              <a:t>For help with bookings, please contact Anthony Travel 1(844)682-5052</a:t>
            </a:r>
          </a:p>
          <a:p>
            <a:pPr marL="457063" indent="-457063" defTabSz="457063">
              <a:lnSpc>
                <a:spcPct val="150000"/>
              </a:lnSpc>
              <a:buFont typeface="Wingdings" panose="05000000000000000000" pitchFamily="2" charset="2"/>
              <a:buChar char="v"/>
            </a:pPr>
            <a:r>
              <a:rPr lang="en-US" sz="2399">
                <a:solidFill>
                  <a:prstClr val="black"/>
                </a:solidFill>
                <a:latin typeface="Franklin Gothic Book" panose="020B0503020102020204"/>
              </a:rPr>
              <a:t>International travelers who do not book through My ASU Trip/Concur, must </a:t>
            </a:r>
            <a:r>
              <a:rPr lang="en-US" sz="2399">
                <a:solidFill>
                  <a:prstClr val="black"/>
                </a:solidFill>
                <a:latin typeface="Franklin Gothic Book" panose="020B0503020102020204"/>
                <a:hlinkClick r:id="rId3"/>
              </a:rPr>
              <a:t>Manually enter itinerary in Concur</a:t>
            </a:r>
            <a:r>
              <a:rPr lang="en-US" sz="2399">
                <a:solidFill>
                  <a:prstClr val="black"/>
                </a:solidFill>
                <a:latin typeface="Franklin Gothic Book" panose="020B0503020102020204"/>
              </a:rPr>
              <a:t> before their travel start date</a:t>
            </a:r>
          </a:p>
        </p:txBody>
      </p:sp>
      <p:sp>
        <p:nvSpPr>
          <p:cNvPr id="5" name="TextBox 4">
            <a:extLst>
              <a:ext uri="{FF2B5EF4-FFF2-40B4-BE49-F238E27FC236}">
                <a16:creationId xmlns:a16="http://schemas.microsoft.com/office/drawing/2014/main" id="{6EB3BAD9-CE10-EC1B-8209-111180F08F40}"/>
              </a:ext>
            </a:extLst>
          </p:cNvPr>
          <p:cNvSpPr txBox="1"/>
          <p:nvPr/>
        </p:nvSpPr>
        <p:spPr>
          <a:xfrm>
            <a:off x="3471437" y="612814"/>
            <a:ext cx="8717388" cy="830781"/>
          </a:xfrm>
          <a:prstGeom prst="rect">
            <a:avLst/>
          </a:prstGeom>
          <a:noFill/>
        </p:spPr>
        <p:txBody>
          <a:bodyPr wrap="square" rtlCol="0">
            <a:spAutoFit/>
          </a:bodyPr>
          <a:lstStyle/>
          <a:p>
            <a:pPr defTabSz="457063"/>
            <a:r>
              <a:rPr lang="en-US" sz="4799" b="1">
                <a:solidFill>
                  <a:prstClr val="black"/>
                </a:solidFill>
                <a:effectLst>
                  <a:outerShdw blurRad="50800" dist="38100" dir="5400000" algn="t" rotWithShape="0">
                    <a:prstClr val="black">
                      <a:alpha val="40000"/>
                    </a:prstClr>
                  </a:outerShdw>
                </a:effectLst>
                <a:latin typeface="Franklin Gothic Book" panose="020B0503020102020204"/>
              </a:rPr>
              <a:t>Book</a:t>
            </a:r>
            <a:r>
              <a:rPr lang="en-US" sz="4799">
                <a:solidFill>
                  <a:prstClr val="black"/>
                </a:solidFill>
                <a:latin typeface="Franklin Gothic Book" panose="020B0503020102020204"/>
              </a:rPr>
              <a:t>  Travel Arrangements</a:t>
            </a:r>
          </a:p>
        </p:txBody>
      </p:sp>
    </p:spTree>
    <p:extLst>
      <p:ext uri="{BB962C8B-B14F-4D97-AF65-F5344CB8AC3E}">
        <p14:creationId xmlns:p14="http://schemas.microsoft.com/office/powerpoint/2010/main" val="663115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E6C42D-C6F2-7FB3-E82A-C11539D3F378}"/>
              </a:ext>
            </a:extLst>
          </p:cNvPr>
          <p:cNvSpPr/>
          <p:nvPr/>
        </p:nvSpPr>
        <p:spPr>
          <a:xfrm>
            <a:off x="1006603" y="274348"/>
            <a:ext cx="2225449" cy="1446173"/>
          </a:xfrm>
          <a:prstGeom prst="rect">
            <a:avLst/>
          </a:prstGeom>
          <a:noFill/>
        </p:spPr>
        <p:txBody>
          <a:bodyPr wrap="square" lIns="91416" tIns="45708" rIns="91416" bIns="45708">
            <a:spAutoFit/>
          </a:bodyPr>
          <a:lstStyle/>
          <a:p>
            <a:pPr algn="ctr" defTabSz="457063"/>
            <a:r>
              <a:rPr lang="en-US" sz="8797" b="1">
                <a:ln w="9525">
                  <a:solidFill>
                    <a:prstClr val="white"/>
                  </a:solidFill>
                  <a:prstDash val="solid"/>
                </a:ln>
                <a:solidFill>
                  <a:srgbClr val="E28394">
                    <a:lumMod val="50000"/>
                  </a:srgbClr>
                </a:solidFill>
                <a:effectLst>
                  <a:outerShdw blurRad="12700" dist="38100" dir="2700000" algn="tl" rotWithShape="0">
                    <a:srgbClr val="77A2BB">
                      <a:lumMod val="60000"/>
                      <a:lumOff val="40000"/>
                    </a:srgbClr>
                  </a:outerShdw>
                </a:effectLst>
                <a:latin typeface="Franklin Gothic Book" panose="020B0503020102020204"/>
              </a:rPr>
              <a:t>6.</a:t>
            </a:r>
          </a:p>
        </p:txBody>
      </p:sp>
      <p:sp>
        <p:nvSpPr>
          <p:cNvPr id="3" name="TextBox 2">
            <a:extLst>
              <a:ext uri="{FF2B5EF4-FFF2-40B4-BE49-F238E27FC236}">
                <a16:creationId xmlns:a16="http://schemas.microsoft.com/office/drawing/2014/main" id="{9E47482C-82BE-E7F7-326F-694FAE8490BF}"/>
              </a:ext>
            </a:extLst>
          </p:cNvPr>
          <p:cNvSpPr txBox="1"/>
          <p:nvPr/>
        </p:nvSpPr>
        <p:spPr>
          <a:xfrm>
            <a:off x="3232052" y="200209"/>
            <a:ext cx="8285401" cy="2430802"/>
          </a:xfrm>
          <a:prstGeom prst="rect">
            <a:avLst/>
          </a:prstGeom>
          <a:noFill/>
        </p:spPr>
        <p:txBody>
          <a:bodyPr wrap="square" rtlCol="0">
            <a:spAutoFit/>
          </a:bodyPr>
          <a:lstStyle/>
          <a:p>
            <a:pPr defTabSz="457063"/>
            <a:r>
              <a:rPr lang="en-US" sz="4399" b="1">
                <a:solidFill>
                  <a:prstClr val="black"/>
                </a:solidFill>
                <a:effectLst>
                  <a:outerShdw blurRad="50800" dist="38100" dir="5400000" algn="t" rotWithShape="0">
                    <a:prstClr val="black">
                      <a:alpha val="40000"/>
                    </a:prstClr>
                  </a:outerShdw>
                </a:effectLst>
                <a:latin typeface="Franklin Gothic Book" panose="020B0503020102020204"/>
              </a:rPr>
              <a:t>Collect</a:t>
            </a:r>
            <a:r>
              <a:rPr lang="en-US" sz="3999">
                <a:solidFill>
                  <a:prstClr val="black"/>
                </a:solidFill>
                <a:latin typeface="Franklin Gothic Book" panose="020B0503020102020204"/>
              </a:rPr>
              <a:t>  itemized travel receipts for out-of-pocket expenses over $50</a:t>
            </a:r>
          </a:p>
          <a:p>
            <a:pPr defTabSz="457063"/>
            <a:r>
              <a:rPr lang="en-US" sz="2799">
                <a:solidFill>
                  <a:prstClr val="black"/>
                </a:solidFill>
                <a:latin typeface="Franklin Gothic Book" panose="020B0503020102020204"/>
              </a:rPr>
              <a:t>(a picture of the receipt is acceptable)</a:t>
            </a:r>
          </a:p>
          <a:p>
            <a:pPr defTabSz="457063"/>
            <a:endParaRPr lang="en-US" sz="3999">
              <a:solidFill>
                <a:prstClr val="black"/>
              </a:solidFill>
              <a:latin typeface="Franklin Gothic Book" panose="020B0503020102020204"/>
            </a:endParaRPr>
          </a:p>
        </p:txBody>
      </p:sp>
      <p:pic>
        <p:nvPicPr>
          <p:cNvPr id="4" name="Picture 3" descr="Person carrying rolling luggage">
            <a:extLst>
              <a:ext uri="{FF2B5EF4-FFF2-40B4-BE49-F238E27FC236}">
                <a16:creationId xmlns:a16="http://schemas.microsoft.com/office/drawing/2014/main" id="{444B5696-B065-F4E0-FF80-E2112D4B6C7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47" b="-2"/>
          <a:stretch/>
        </p:blipFill>
        <p:spPr>
          <a:xfrm>
            <a:off x="1006602" y="2379875"/>
            <a:ext cx="5369615" cy="4203777"/>
          </a:xfrm>
          <a:prstGeom prst="rect">
            <a:avLst/>
          </a:prstGeom>
        </p:spPr>
      </p:pic>
      <p:sp>
        <p:nvSpPr>
          <p:cNvPr id="5" name="TextBox 4">
            <a:extLst>
              <a:ext uri="{FF2B5EF4-FFF2-40B4-BE49-F238E27FC236}">
                <a16:creationId xmlns:a16="http://schemas.microsoft.com/office/drawing/2014/main" id="{13802AA6-6F1F-7C06-F459-12918289C0D1}"/>
              </a:ext>
            </a:extLst>
          </p:cNvPr>
          <p:cNvSpPr txBox="1"/>
          <p:nvPr/>
        </p:nvSpPr>
        <p:spPr>
          <a:xfrm>
            <a:off x="6467854" y="2458350"/>
            <a:ext cx="5433499" cy="3661587"/>
          </a:xfrm>
          <a:prstGeom prst="rect">
            <a:avLst/>
          </a:prstGeom>
          <a:noFill/>
        </p:spPr>
        <p:txBody>
          <a:bodyPr wrap="square" rtlCol="0">
            <a:spAutoFit/>
          </a:bodyPr>
          <a:lstStyle/>
          <a:p>
            <a:pPr defTabSz="457063"/>
            <a:r>
              <a:rPr lang="en-US" sz="3599">
                <a:solidFill>
                  <a:prstClr val="black"/>
                </a:solidFill>
                <a:latin typeface="Franklin Gothic Book" panose="020B0503020102020204"/>
              </a:rPr>
              <a:t>Request a hotel folio at checkout showing:</a:t>
            </a:r>
          </a:p>
          <a:p>
            <a:pPr marL="342797" indent="-342797" defTabSz="457063">
              <a:buFont typeface="Courier New" panose="02070309020205020404" pitchFamily="49" charset="0"/>
              <a:buChar char="o"/>
            </a:pPr>
            <a:endParaRPr lang="en-US" sz="1999">
              <a:solidFill>
                <a:prstClr val="black"/>
              </a:solidFill>
              <a:latin typeface="Franklin Gothic Book" panose="020B0503020102020204"/>
            </a:endParaRPr>
          </a:p>
          <a:p>
            <a:pPr marL="342797" indent="-342797" defTabSz="457063">
              <a:buFont typeface="Courier New" panose="02070309020205020404" pitchFamily="49" charset="0"/>
              <a:buChar char="o"/>
            </a:pPr>
            <a:r>
              <a:rPr lang="en-US" sz="1999">
                <a:solidFill>
                  <a:prstClr val="black"/>
                </a:solidFill>
                <a:latin typeface="Franklin Gothic Book" panose="020B0503020102020204"/>
              </a:rPr>
              <a:t>Your name</a:t>
            </a:r>
          </a:p>
          <a:p>
            <a:pPr marL="342797" indent="-342797" defTabSz="457063">
              <a:buFont typeface="Courier New" panose="02070309020205020404" pitchFamily="49" charset="0"/>
              <a:buChar char="o"/>
            </a:pPr>
            <a:r>
              <a:rPr lang="en-US" sz="1999">
                <a:solidFill>
                  <a:prstClr val="black"/>
                </a:solidFill>
                <a:latin typeface="Franklin Gothic Book" panose="020B0503020102020204"/>
              </a:rPr>
              <a:t>Name and address of establishment</a:t>
            </a:r>
          </a:p>
          <a:p>
            <a:pPr marL="342797" indent="-342797" defTabSz="457063">
              <a:buFont typeface="Courier New" panose="02070309020205020404" pitchFamily="49" charset="0"/>
              <a:buChar char="o"/>
            </a:pPr>
            <a:r>
              <a:rPr lang="en-US" sz="1999">
                <a:solidFill>
                  <a:prstClr val="black"/>
                </a:solidFill>
                <a:latin typeface="Franklin Gothic Book" panose="020B0503020102020204"/>
              </a:rPr>
              <a:t>Itemized expenses (i.e., room rate, taxes, room service, etc.)</a:t>
            </a:r>
          </a:p>
          <a:p>
            <a:pPr marL="342797" indent="-342797" defTabSz="457063">
              <a:buFont typeface="Courier New" panose="02070309020205020404" pitchFamily="49" charset="0"/>
              <a:buChar char="o"/>
            </a:pPr>
            <a:r>
              <a:rPr lang="en-US" sz="1999">
                <a:solidFill>
                  <a:prstClr val="black"/>
                </a:solidFill>
                <a:latin typeface="Franklin Gothic Book" panose="020B0503020102020204"/>
              </a:rPr>
              <a:t>Proof of payment</a:t>
            </a:r>
          </a:p>
          <a:p>
            <a:pPr defTabSz="457063"/>
            <a:endParaRPr lang="en-US" sz="3999">
              <a:solidFill>
                <a:prstClr val="black"/>
              </a:solidFill>
              <a:latin typeface="Franklin Gothic Book" panose="020B0503020102020204"/>
            </a:endParaRPr>
          </a:p>
        </p:txBody>
      </p:sp>
    </p:spTree>
    <p:extLst>
      <p:ext uri="{BB962C8B-B14F-4D97-AF65-F5344CB8AC3E}">
        <p14:creationId xmlns:p14="http://schemas.microsoft.com/office/powerpoint/2010/main" val="370267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45F738-D994-6DE0-96AC-9351B35AEFD9}"/>
              </a:ext>
            </a:extLst>
          </p:cNvPr>
          <p:cNvSpPr/>
          <p:nvPr/>
        </p:nvSpPr>
        <p:spPr>
          <a:xfrm>
            <a:off x="1006603" y="274348"/>
            <a:ext cx="2225449" cy="1446173"/>
          </a:xfrm>
          <a:prstGeom prst="rect">
            <a:avLst/>
          </a:prstGeom>
          <a:noFill/>
        </p:spPr>
        <p:txBody>
          <a:bodyPr wrap="square" lIns="91416" tIns="45708" rIns="91416" bIns="45708">
            <a:spAutoFit/>
          </a:bodyPr>
          <a:lstStyle/>
          <a:p>
            <a:pPr algn="ctr" defTabSz="457063"/>
            <a:r>
              <a:rPr lang="en-US" sz="8797" b="1">
                <a:ln w="9525">
                  <a:solidFill>
                    <a:prstClr val="white"/>
                  </a:solidFill>
                  <a:prstDash val="solid"/>
                </a:ln>
                <a:solidFill>
                  <a:srgbClr val="E28394">
                    <a:lumMod val="50000"/>
                  </a:srgbClr>
                </a:solidFill>
                <a:effectLst>
                  <a:outerShdw blurRad="12700" dist="38100" dir="2700000" algn="tl" rotWithShape="0">
                    <a:srgbClr val="77A2BB">
                      <a:lumMod val="60000"/>
                      <a:lumOff val="40000"/>
                    </a:srgbClr>
                  </a:outerShdw>
                </a:effectLst>
                <a:latin typeface="Franklin Gothic Book" panose="020B0503020102020204"/>
              </a:rPr>
              <a:t>7.</a:t>
            </a:r>
          </a:p>
        </p:txBody>
      </p:sp>
      <p:sp>
        <p:nvSpPr>
          <p:cNvPr id="3" name="TextBox 2">
            <a:extLst>
              <a:ext uri="{FF2B5EF4-FFF2-40B4-BE49-F238E27FC236}">
                <a16:creationId xmlns:a16="http://schemas.microsoft.com/office/drawing/2014/main" id="{3414B583-115C-1A84-5A24-AFFA0BB8ABED}"/>
              </a:ext>
            </a:extLst>
          </p:cNvPr>
          <p:cNvSpPr txBox="1"/>
          <p:nvPr/>
        </p:nvSpPr>
        <p:spPr>
          <a:xfrm>
            <a:off x="2912123" y="735993"/>
            <a:ext cx="9276702" cy="769241"/>
          </a:xfrm>
          <a:prstGeom prst="rect">
            <a:avLst/>
          </a:prstGeom>
          <a:noFill/>
        </p:spPr>
        <p:txBody>
          <a:bodyPr wrap="square" rtlCol="0">
            <a:spAutoFit/>
          </a:bodyPr>
          <a:lstStyle/>
          <a:p>
            <a:pPr defTabSz="457063"/>
            <a:r>
              <a:rPr lang="en-US" sz="4399" b="1">
                <a:solidFill>
                  <a:prstClr val="black"/>
                </a:solidFill>
                <a:effectLst>
                  <a:outerShdw blurRad="50800" dist="38100" dir="5400000" algn="t" rotWithShape="0">
                    <a:prstClr val="black">
                      <a:alpha val="40000"/>
                    </a:prstClr>
                  </a:outerShdw>
                </a:effectLst>
                <a:latin typeface="Franklin Gothic Book" panose="020B0503020102020204"/>
              </a:rPr>
              <a:t>Create</a:t>
            </a:r>
            <a:r>
              <a:rPr lang="en-US" sz="4399">
                <a:solidFill>
                  <a:prstClr val="black"/>
                </a:solidFill>
                <a:latin typeface="Franklin Gothic Book" panose="020B0503020102020204"/>
              </a:rPr>
              <a:t> and submit Expense Report </a:t>
            </a:r>
          </a:p>
        </p:txBody>
      </p:sp>
      <p:sp>
        <p:nvSpPr>
          <p:cNvPr id="4" name="TextBox 3">
            <a:extLst>
              <a:ext uri="{FF2B5EF4-FFF2-40B4-BE49-F238E27FC236}">
                <a16:creationId xmlns:a16="http://schemas.microsoft.com/office/drawing/2014/main" id="{3ADFD5DB-5DFB-6FA1-80AB-0481F7DBF922}"/>
              </a:ext>
            </a:extLst>
          </p:cNvPr>
          <p:cNvSpPr txBox="1"/>
          <p:nvPr/>
        </p:nvSpPr>
        <p:spPr>
          <a:xfrm>
            <a:off x="1818899" y="1970581"/>
            <a:ext cx="9392520" cy="389030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664" indent="-285664" defTabSz="457063">
              <a:lnSpc>
                <a:spcPct val="150000"/>
              </a:lnSpc>
              <a:buFont typeface="Wingdings" panose="05000000000000000000" pitchFamily="2" charset="2"/>
              <a:buChar char="ü"/>
            </a:pPr>
            <a:r>
              <a:rPr lang="en-US" sz="2799">
                <a:solidFill>
                  <a:prstClr val="black"/>
                </a:solidFill>
                <a:latin typeface="Franklin Gothic Book" panose="020B0503020102020204"/>
              </a:rPr>
              <a:t>  Must be completed </a:t>
            </a:r>
            <a:r>
              <a:rPr lang="en-US" sz="2799" b="1" u="sng">
                <a:solidFill>
                  <a:prstClr val="black"/>
                </a:solidFill>
                <a:latin typeface="Franklin Gothic Book" panose="020B0503020102020204"/>
              </a:rPr>
              <a:t>within 20 days </a:t>
            </a:r>
            <a:r>
              <a:rPr lang="en-US" sz="2799">
                <a:solidFill>
                  <a:prstClr val="black"/>
                </a:solidFill>
                <a:latin typeface="Franklin Gothic Book" panose="020B0503020102020204"/>
              </a:rPr>
              <a:t>of travel end date</a:t>
            </a:r>
          </a:p>
          <a:p>
            <a:pPr marL="285664" indent="-285664" defTabSz="457063">
              <a:lnSpc>
                <a:spcPct val="150000"/>
              </a:lnSpc>
              <a:buFont typeface="Wingdings" panose="05000000000000000000" pitchFamily="2" charset="2"/>
              <a:buChar char="ü"/>
            </a:pPr>
            <a:r>
              <a:rPr lang="en-US" sz="2799">
                <a:solidFill>
                  <a:prstClr val="black"/>
                </a:solidFill>
                <a:latin typeface="Franklin Gothic Book" panose="020B0503020102020204"/>
              </a:rPr>
              <a:t>  Contact your Finance team delegate before submitting to have the report reviewed and Approval Flow edited to expedite your reimbursement</a:t>
            </a:r>
          </a:p>
          <a:p>
            <a:pPr marL="285664" indent="-285664" defTabSz="457063">
              <a:lnSpc>
                <a:spcPct val="150000"/>
              </a:lnSpc>
              <a:buFont typeface="Wingdings" panose="05000000000000000000" pitchFamily="2" charset="2"/>
              <a:buChar char="ü"/>
            </a:pPr>
            <a:r>
              <a:rPr lang="en-US" sz="2799">
                <a:solidFill>
                  <a:prstClr val="black"/>
                </a:solidFill>
                <a:latin typeface="Franklin Gothic Book" panose="020B0503020102020204"/>
              </a:rPr>
              <a:t>  Instructions start on page 77 of the </a:t>
            </a:r>
            <a:r>
              <a:rPr lang="en-US" sz="2799" u="sng">
                <a:solidFill>
                  <a:srgbClr val="0563C1"/>
                </a:solidFill>
                <a:latin typeface="Franklin Gothic Book" panose="020B0503020102020204"/>
                <a:hlinkClick r:id="rId3"/>
              </a:rPr>
              <a:t>My ASU Trip Manual</a:t>
            </a:r>
            <a:r>
              <a:rPr lang="en-US" sz="2799">
                <a:solidFill>
                  <a:srgbClr val="000000"/>
                </a:solidFill>
                <a:latin typeface="Franklin Gothic Book" panose="020B0503020102020204"/>
              </a:rPr>
              <a:t> </a:t>
            </a:r>
            <a:endParaRPr lang="en-US" sz="2799">
              <a:solidFill>
                <a:prstClr val="black"/>
              </a:solidFill>
              <a:latin typeface="Franklin Gothic Book" panose="020B0503020102020204"/>
            </a:endParaRPr>
          </a:p>
          <a:p>
            <a:pPr algn="ctr" defTabSz="457063">
              <a:lnSpc>
                <a:spcPct val="150000"/>
              </a:lnSpc>
            </a:pPr>
            <a:endParaRPr lang="en-US" sz="2799">
              <a:solidFill>
                <a:prstClr val="black"/>
              </a:solidFill>
              <a:latin typeface="Franklin Gothic Book" panose="020B0503020102020204"/>
            </a:endParaRPr>
          </a:p>
        </p:txBody>
      </p:sp>
    </p:spTree>
    <p:extLst>
      <p:ext uri="{BB962C8B-B14F-4D97-AF65-F5344CB8AC3E}">
        <p14:creationId xmlns:p14="http://schemas.microsoft.com/office/powerpoint/2010/main" val="151074801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523192F0BB744BE8F2864C5CC0767" ma:contentTypeVersion="6" ma:contentTypeDescription="Create a new document." ma:contentTypeScope="" ma:versionID="08a1c0e91b2712ae2ee384f92d7e6e62">
  <xsd:schema xmlns:xsd="http://www.w3.org/2001/XMLSchema" xmlns:xs="http://www.w3.org/2001/XMLSchema" xmlns:p="http://schemas.microsoft.com/office/2006/metadata/properties" xmlns:ns2="f215bec4-fa4a-46e2-a251-1562c4834321" xmlns:ns3="62a94315-5bd0-4012-86ee-1ff279cb0f51" targetNamespace="http://schemas.microsoft.com/office/2006/metadata/properties" ma:root="true" ma:fieldsID="ea2c9405554a6b76145df2bfdec96c7f" ns2:_="" ns3:_="">
    <xsd:import namespace="f215bec4-fa4a-46e2-a251-1562c4834321"/>
    <xsd:import namespace="62a94315-5bd0-4012-86ee-1ff279cb0f5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15bec4-fa4a-46e2-a251-1562c48343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a94315-5bd0-4012-86ee-1ff279cb0f5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2826D8-B8C4-4131-929F-B7FA0512F20E}">
  <ds:schemaRefs>
    <ds:schemaRef ds:uri="http://schemas.microsoft.com/sharepoint/v3/contenttype/forms"/>
  </ds:schemaRefs>
</ds:datastoreItem>
</file>

<file path=customXml/itemProps2.xml><?xml version="1.0" encoding="utf-8"?>
<ds:datastoreItem xmlns:ds="http://schemas.openxmlformats.org/officeDocument/2006/customXml" ds:itemID="{7DB18AD5-E948-42A8-974F-659CE5E24E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15bec4-fa4a-46e2-a251-1562c4834321"/>
    <ds:schemaRef ds:uri="62a94315-5bd0-4012-86ee-1ff279cb0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back to school</Template>
  <TotalTime>0</TotalTime>
  <Words>1086</Words>
  <Application>Microsoft Office PowerPoint</Application>
  <PresentationFormat>Custom</PresentationFormat>
  <Paragraphs>108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Century Gothic</vt:lpstr>
      <vt:lpstr>Courier New</vt:lpstr>
      <vt:lpstr>Franklin Gothic Book</vt:lpstr>
      <vt:lpstr>Wingdings</vt:lpstr>
      <vt:lpstr>Crop</vt:lpstr>
      <vt:lpstr>CISA Travel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CISA Travel Flowchart SASA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Johnell Roper</dc:creator>
  <cp:lastModifiedBy>Johnell Roper</cp:lastModifiedBy>
  <cp:revision>1</cp:revision>
  <dcterms:created xsi:type="dcterms:W3CDTF">2024-08-08T20:39:02Z</dcterms:created>
  <dcterms:modified xsi:type="dcterms:W3CDTF">2024-08-26T22:18:15Z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